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9" r:id="rId7"/>
    <p:sldId id="303" r:id="rId8"/>
    <p:sldId id="275" r:id="rId9"/>
    <p:sldId id="276" r:id="rId10"/>
    <p:sldId id="278" r:id="rId11"/>
    <p:sldId id="277" r:id="rId12"/>
    <p:sldId id="279" r:id="rId13"/>
    <p:sldId id="280" r:id="rId14"/>
    <p:sldId id="302" r:id="rId15"/>
    <p:sldId id="281" r:id="rId16"/>
    <p:sldId id="298" r:id="rId17"/>
    <p:sldId id="291" r:id="rId18"/>
    <p:sldId id="293" r:id="rId19"/>
    <p:sldId id="296" r:id="rId20"/>
    <p:sldId id="304" r:id="rId21"/>
    <p:sldId id="295" r:id="rId22"/>
    <p:sldId id="294" r:id="rId23"/>
    <p:sldId id="299" r:id="rId24"/>
    <p:sldId id="290" r:id="rId25"/>
    <p:sldId id="292" r:id="rId26"/>
    <p:sldId id="284" r:id="rId27"/>
    <p:sldId id="282" r:id="rId28"/>
    <p:sldId id="283" r:id="rId29"/>
    <p:sldId id="301" r:id="rId30"/>
    <p:sldId id="286" r:id="rId31"/>
    <p:sldId id="305" r:id="rId32"/>
    <p:sldId id="271" r:id="rId33"/>
    <p:sldId id="274" r:id="rId34"/>
    <p:sldId id="272" r:id="rId35"/>
    <p:sldId id="273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7CA"/>
    <a:srgbClr val="FAAC86"/>
    <a:srgbClr val="6CD5BE"/>
    <a:srgbClr val="E0799B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985C0-A482-7740-96A6-E459DE567D6C}" v="4" dt="2021-02-06T07:25:31.238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5"/>
    <p:restoredTop sz="94608"/>
  </p:normalViewPr>
  <p:slideViewPr>
    <p:cSldViewPr snapToGrid="0">
      <p:cViewPr varScale="1">
        <p:scale>
          <a:sx n="44" d="100"/>
          <a:sy n="44" d="100"/>
        </p:scale>
        <p:origin x="232" y="9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DAA0B-62A3-7A46-A4AA-A65F9F2F2087}" type="datetimeFigureOut">
              <a:rPr kumimoji="1" lang="ko-Kore-KR" altLang="en-US" smtClean="0"/>
              <a:t>02/07/2021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99CB-EF8A-7045-AE59-C82F180D2C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170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37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제가 맡은 팔로우 서버입니다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팔로우 서버에서는 </a:t>
            </a:r>
            <a:r>
              <a:rPr lang="ko-KR" altLang="en-US" err="1"/>
              <a:t>유저사이의</a:t>
            </a:r>
            <a:r>
              <a:rPr lang="ko-KR" altLang="en-US"/>
              <a:t> 관계 </a:t>
            </a:r>
            <a:r>
              <a:rPr lang="ko-KR" altLang="en-US" err="1"/>
              <a:t>팔로우에</a:t>
            </a:r>
            <a:r>
              <a:rPr lang="ko-KR" altLang="en-US"/>
              <a:t> 관한 모든 기능을 담당합니다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첫번째로 함께 알고있는 친구의 수를 기반으로 </a:t>
            </a:r>
            <a:r>
              <a:rPr lang="ko-KR" altLang="en-US" err="1"/>
              <a:t>팔로우를</a:t>
            </a:r>
            <a:r>
              <a:rPr lang="ko-KR" altLang="en-US"/>
              <a:t> 추천해주는 기능이 있으며</a:t>
            </a:r>
            <a:endParaRPr lang="en-US" altLang="ko-KR"/>
          </a:p>
          <a:p>
            <a:r>
              <a:rPr lang="ko-KR" altLang="en-US"/>
              <a:t>두번째로 관심사를 기반으로 사용자가 좋아할만한 친구를 추천해주는 기능을 구현할 계획이며 최적화된 알고리즘을 </a:t>
            </a:r>
            <a:r>
              <a:rPr lang="ko-KR" altLang="en-US" err="1"/>
              <a:t>찾기위해</a:t>
            </a:r>
            <a:r>
              <a:rPr lang="ko-KR" altLang="en-US"/>
              <a:t> </a:t>
            </a:r>
            <a:r>
              <a:rPr lang="ko-KR" altLang="en-US" err="1"/>
              <a:t>개발중입니다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ER </a:t>
            </a:r>
            <a:r>
              <a:rPr lang="ko-KR" altLang="en-US"/>
              <a:t>다이어그램입니다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팀모두가 참여하여 </a:t>
            </a:r>
            <a:r>
              <a:rPr lang="en-US" altLang="ko-KR"/>
              <a:t>ER</a:t>
            </a:r>
            <a:r>
              <a:rPr lang="ko-KR" altLang="en-US"/>
              <a:t>다이어그램을 설계했습니다</a:t>
            </a:r>
            <a:r>
              <a:rPr lang="en-US" altLang="ko-KR"/>
              <a:t>.</a:t>
            </a:r>
          </a:p>
          <a:p>
            <a:r>
              <a:rPr lang="ko-KR" altLang="en-US"/>
              <a:t>자세한 스키마에 대한 설명은 생략하도록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13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팀원 모두가 참여하여 설계한 </a:t>
            </a:r>
            <a:r>
              <a:rPr lang="en-US" altLang="ko-KR"/>
              <a:t>GRAPH DB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역시 자세한 스키마에 대한 설명은 생략하겠습니다</a:t>
            </a:r>
            <a:r>
              <a:rPr lang="en-US" altLang="ko-KR"/>
              <a:t>. </a:t>
            </a:r>
            <a:r>
              <a:rPr lang="ko-KR" altLang="en-US"/>
              <a:t>다음으로 태완님이 이어서 발표를 진행하겠습니다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757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네 이제 프로젝트를 진행하면서 큰 </a:t>
            </a:r>
            <a:r>
              <a:rPr lang="ko-KR" altLang="en-US" err="1"/>
              <a:t>기준이될</a:t>
            </a:r>
            <a:r>
              <a:rPr lang="ko-KR" altLang="en-US"/>
              <a:t> 저희들의 </a:t>
            </a:r>
            <a:r>
              <a:rPr lang="ko-KR" altLang="en-US" err="1"/>
              <a:t>궁긍적인</a:t>
            </a:r>
            <a:r>
              <a:rPr lang="ko-KR" altLang="en-US"/>
              <a:t> 목표에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협업을 키워드로 실제 소셜 네트워크 서비스를 개발하는 과정에 서로의 부족한 부분을 상호 보안하며 현업에서 사용되는 실무수준까지의 수준으로 직접 </a:t>
            </a:r>
            <a:r>
              <a:rPr lang="ko-KR" altLang="en-US" err="1"/>
              <a:t>개발해보는것을</a:t>
            </a:r>
            <a:r>
              <a:rPr lang="ko-KR" altLang="en-US"/>
              <a:t> 목표로 두고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직접 페이스북이나 인스타그램의 </a:t>
            </a:r>
            <a:r>
              <a:rPr lang="ko-KR" altLang="en-US" err="1"/>
              <a:t>아키텍쳐들을</a:t>
            </a:r>
            <a:r>
              <a:rPr lang="ko-KR" altLang="en-US"/>
              <a:t> 보며 벤치마킹하고 팀원들의 프레임워크</a:t>
            </a:r>
            <a:r>
              <a:rPr lang="en-US" altLang="ko-KR"/>
              <a:t>, </a:t>
            </a:r>
            <a:r>
              <a:rPr lang="ko-KR" altLang="en-US"/>
              <a:t>사용 기술들을 정확히 파악하여 하나의 공통된 서비스를 </a:t>
            </a:r>
            <a:r>
              <a:rPr lang="ko-KR" altLang="en-US" err="1"/>
              <a:t>만드는것이</a:t>
            </a:r>
            <a:r>
              <a:rPr lang="ko-KR" altLang="en-US"/>
              <a:t> 목표입니다</a:t>
            </a:r>
            <a:r>
              <a:rPr lang="en-US" altLang="ko-KR"/>
              <a:t>.</a:t>
            </a:r>
          </a:p>
          <a:p>
            <a:r>
              <a:rPr lang="ko-KR" altLang="en-US"/>
              <a:t>단순히 기능 구현이 아닌</a:t>
            </a:r>
            <a:r>
              <a:rPr lang="en-US" altLang="ko-KR"/>
              <a:t>, </a:t>
            </a:r>
            <a:r>
              <a:rPr lang="ko-KR" altLang="en-US"/>
              <a:t>서비스의 실질적인 성능을 개선하고 고려하며 개발하려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각자 가장 </a:t>
            </a:r>
            <a:r>
              <a:rPr lang="ko-KR" altLang="en-US" err="1"/>
              <a:t>흥미있는</a:t>
            </a:r>
            <a:r>
              <a:rPr lang="ko-KR" altLang="en-US"/>
              <a:t> 기술이나 기능을 사전에 조사하여 </a:t>
            </a:r>
            <a:r>
              <a:rPr lang="en-US" altLang="ko-KR"/>
              <a:t>1</a:t>
            </a:r>
            <a:r>
              <a:rPr lang="ko-KR" altLang="en-US"/>
              <a:t>순위 로 </a:t>
            </a:r>
            <a:r>
              <a:rPr lang="ko-KR" altLang="en-US" err="1"/>
              <a:t>개발하고싶은</a:t>
            </a:r>
            <a:r>
              <a:rPr lang="ko-KR" altLang="en-US"/>
              <a:t> 것을 정함으로써 흥미와 재미를 가지며 동시에 각자 맡은 역할에 책임을 두었습니다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특히 서브 목표로 그래프 </a:t>
            </a:r>
            <a:r>
              <a:rPr lang="ko-KR" altLang="en-US" err="1"/>
              <a:t>디비를</a:t>
            </a:r>
            <a:r>
              <a:rPr lang="ko-KR" altLang="en-US"/>
              <a:t> 직접 활용하고 여러가지 방법으로 적용시켜 소셜 서비스의 핵심인 추천 알고리즘을 소울 </a:t>
            </a:r>
            <a:r>
              <a:rPr lang="ko-KR" altLang="en-US" err="1"/>
              <a:t>메이츠만의</a:t>
            </a:r>
            <a:r>
              <a:rPr lang="ko-KR" altLang="en-US"/>
              <a:t> 것으로 모든 팀원이 함께 </a:t>
            </a:r>
            <a:r>
              <a:rPr lang="ko-KR" altLang="en-US" err="1"/>
              <a:t>고안하는것이</a:t>
            </a:r>
            <a:r>
              <a:rPr lang="ko-KR" altLang="en-US"/>
              <a:t> 목표입니다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안드로이드 프론트와 서버 </a:t>
            </a:r>
            <a:r>
              <a:rPr lang="ko-KR" altLang="en-US" err="1"/>
              <a:t>백엔드간의</a:t>
            </a:r>
            <a:r>
              <a:rPr lang="ko-KR" altLang="en-US"/>
              <a:t> 역할이 확실히 나뉘어져 있으나 서로 사용하는 기술들의 개발과정</a:t>
            </a:r>
            <a:r>
              <a:rPr lang="en-US" altLang="ko-KR"/>
              <a:t>, </a:t>
            </a:r>
            <a:r>
              <a:rPr lang="ko-KR" altLang="en-US"/>
              <a:t>동작 원리를 완벽히 이해하여 서로에게 </a:t>
            </a:r>
            <a:r>
              <a:rPr lang="ko-KR" altLang="en-US" err="1"/>
              <a:t>부담없이</a:t>
            </a:r>
            <a:r>
              <a:rPr lang="ko-KR" altLang="en-US"/>
              <a:t> 설명해 줄 수준으로 나만의 것을 </a:t>
            </a:r>
            <a:r>
              <a:rPr lang="ko-KR" altLang="en-US" err="1"/>
              <a:t>만드는것이</a:t>
            </a:r>
            <a:r>
              <a:rPr lang="ko-KR" altLang="en-US"/>
              <a:t> 목표입니다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저희는 기술적인 실무 경험</a:t>
            </a:r>
            <a:r>
              <a:rPr lang="en-US" altLang="ko-KR"/>
              <a:t>, </a:t>
            </a:r>
            <a:r>
              <a:rPr lang="ko-KR" altLang="en-US"/>
              <a:t>서로 다른 기술 스펙의 </a:t>
            </a:r>
            <a:r>
              <a:rPr lang="ko-KR" altLang="en-US" err="1"/>
              <a:t>팀원들간의</a:t>
            </a:r>
            <a:r>
              <a:rPr lang="ko-KR" altLang="en-US"/>
              <a:t> 협업 두 가지를 키워드로 삼아 우리가 만드는 서비스를 개발하려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80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이러한 팀 목표를 </a:t>
            </a:r>
            <a:r>
              <a:rPr lang="ko-KR" altLang="en-US" err="1"/>
              <a:t>기반으로한</a:t>
            </a:r>
            <a:r>
              <a:rPr lang="ko-KR" altLang="en-US"/>
              <a:t> 개인의 목표를 설명해 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첫번째로 프론트 안드로이드 개발을 담당하는 </a:t>
            </a:r>
            <a:r>
              <a:rPr lang="ko-KR" altLang="en-US" err="1"/>
              <a:t>김예진님입니다</a:t>
            </a:r>
            <a:r>
              <a:rPr lang="en-US" altLang="ko-KR"/>
              <a:t>.</a:t>
            </a:r>
          </a:p>
          <a:p>
            <a:r>
              <a:rPr lang="ko-KR" altLang="en-US" err="1"/>
              <a:t>예진님은</a:t>
            </a:r>
            <a:r>
              <a:rPr lang="ko-KR" altLang="en-US"/>
              <a:t> </a:t>
            </a:r>
            <a:r>
              <a:rPr lang="ko-KR" altLang="en-US" err="1"/>
              <a:t>리액티브</a:t>
            </a:r>
            <a:r>
              <a:rPr lang="ko-KR" altLang="en-US"/>
              <a:t> 프로그래밍 패러다임을 적용하여 단순 기능 동작이 아닌 효율적인 사용자 경험에 초점을 맞출 </a:t>
            </a:r>
            <a:r>
              <a:rPr lang="ko-KR" altLang="en-US" err="1"/>
              <a:t>예정이비다</a:t>
            </a:r>
            <a:r>
              <a:rPr lang="en-US" altLang="ko-KR"/>
              <a:t>.</a:t>
            </a:r>
          </a:p>
          <a:p>
            <a:r>
              <a:rPr lang="ko-KR" altLang="en-US"/>
              <a:t>서버의 서비스 전체 구조에 대한 이해도를 갖추며 서로 협업을 하며 함께 일하고 싶은 </a:t>
            </a:r>
            <a:r>
              <a:rPr lang="ko-KR" altLang="en-US" err="1"/>
              <a:t>팀원으로써의</a:t>
            </a:r>
            <a:r>
              <a:rPr lang="ko-KR" altLang="en-US"/>
              <a:t> 자세를 목표로 세우고 계십니다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다음으론 김인석님 입니다</a:t>
            </a:r>
            <a:r>
              <a:rPr lang="en-US" altLang="ko-KR"/>
              <a:t>. </a:t>
            </a:r>
          </a:p>
          <a:p>
            <a:r>
              <a:rPr lang="ko-KR" altLang="en-US"/>
              <a:t>김인석님은 구현한 기능에 대해 정확히 설명할 수준까지 분석하여 </a:t>
            </a:r>
            <a:r>
              <a:rPr lang="ko-KR" altLang="en-US" err="1"/>
              <a:t>브로그에</a:t>
            </a:r>
            <a:r>
              <a:rPr lang="ko-KR" altLang="en-US"/>
              <a:t> 포스팅하며 </a:t>
            </a:r>
          </a:p>
          <a:p>
            <a:r>
              <a:rPr lang="ko-KR" altLang="en-US"/>
              <a:t>추천 알고리즘을 </a:t>
            </a:r>
            <a:r>
              <a:rPr lang="ko-KR" altLang="en-US" err="1"/>
              <a:t>고안할때</a:t>
            </a:r>
            <a:r>
              <a:rPr lang="ko-KR" altLang="en-US"/>
              <a:t> </a:t>
            </a:r>
            <a:r>
              <a:rPr lang="en-US" altLang="ko-KR" err="1"/>
              <a:t>wll</a:t>
            </a:r>
            <a:r>
              <a:rPr lang="en-US" altLang="ko-KR"/>
              <a:t>-known </a:t>
            </a:r>
            <a:r>
              <a:rPr lang="ko-KR" altLang="en-US"/>
              <a:t>알고리즘을 직접 적용시켜볼 예정이십니다</a:t>
            </a:r>
            <a:r>
              <a:rPr lang="en-US" altLang="ko-KR"/>
              <a:t>. </a:t>
            </a:r>
          </a:p>
          <a:p>
            <a:r>
              <a:rPr lang="ko-KR" altLang="en-US"/>
              <a:t>이는 타 소셜 서비스가 제공하는 기능을 주기적으로 비교하여 성능적인 개선을 고려하기 때문입니다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872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저의 목표입니다</a:t>
            </a:r>
            <a:r>
              <a:rPr kumimoji="1" lang="en-US" altLang="ko-KR"/>
              <a:t>. </a:t>
            </a:r>
          </a:p>
          <a:p>
            <a:r>
              <a:rPr kumimoji="1" lang="ko-KR" altLang="en-US"/>
              <a:t>저는 각종 프레임워크</a:t>
            </a:r>
            <a:r>
              <a:rPr kumimoji="1" lang="en-US" altLang="ko-KR"/>
              <a:t>, </a:t>
            </a:r>
            <a:r>
              <a:rPr kumimoji="1" lang="ko-KR" altLang="en-US"/>
              <a:t>오픈 소스들을 활용한 실제 소셜 서비스를 완벽하게 구현하며 소셜 네트워크 서비스의 틀을 </a:t>
            </a:r>
            <a:r>
              <a:rPr kumimoji="1" lang="ko-KR" altLang="en-US" err="1"/>
              <a:t>이해하는것이</a:t>
            </a:r>
            <a:r>
              <a:rPr kumimoji="1" lang="ko-KR" altLang="en-US"/>
              <a:t> 목표입니다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통해 비동기통신</a:t>
            </a:r>
            <a:r>
              <a:rPr kumimoji="1" lang="en-US" altLang="ko-KR"/>
              <a:t>, </a:t>
            </a:r>
            <a:r>
              <a:rPr kumimoji="1" lang="ko-KR" altLang="en-US"/>
              <a:t>대규모 </a:t>
            </a:r>
            <a:r>
              <a:rPr kumimoji="1" lang="ko-KR" altLang="en-US" err="1"/>
              <a:t>트래픽등을</a:t>
            </a:r>
            <a:r>
              <a:rPr kumimoji="1" lang="ko-KR" altLang="en-US"/>
              <a:t> 고려하여 개발하고 동시에 성능을 고려하여 구현할 예정입니다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위한 도구로 여러 협업 툴을 사용하며 팀 단위의 개발환경을 경험하고 싶습니다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endParaRPr kumimoji="1" lang="en-US" altLang="en-US"/>
          </a:p>
          <a:p>
            <a:r>
              <a:rPr kumimoji="1" lang="ko-KR" altLang="en-US"/>
              <a:t>다음은 </a:t>
            </a:r>
            <a:r>
              <a:rPr kumimoji="1" lang="ko-KR" altLang="en-US" err="1"/>
              <a:t>김현수님입니다</a:t>
            </a:r>
            <a:r>
              <a:rPr kumimoji="1" lang="en-US" altLang="ko-KR"/>
              <a:t>.</a:t>
            </a:r>
          </a:p>
          <a:p>
            <a:r>
              <a:rPr kumimoji="1" lang="ko-KR" altLang="en-US" err="1"/>
              <a:t>현수님은</a:t>
            </a:r>
            <a:r>
              <a:rPr kumimoji="1" lang="ko-KR" altLang="en-US"/>
              <a:t> 대규모 트래픽이 발생해도 안정적으로 동작할 수 있는 </a:t>
            </a:r>
            <a:r>
              <a:rPr kumimoji="1" lang="en-US" altLang="ko-KR"/>
              <a:t>MSA </a:t>
            </a:r>
            <a:r>
              <a:rPr kumimoji="1" lang="ko-KR" altLang="en-US" err="1"/>
              <a:t>아키텍쳐를</a:t>
            </a:r>
            <a:r>
              <a:rPr kumimoji="1" lang="ko-KR" altLang="en-US"/>
              <a:t> 구성하시려 합니다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안정적인지에 대한 판단은 부하 테스트를 수행하며 대조군을 만들 예정이고 현재 </a:t>
            </a:r>
            <a:r>
              <a:rPr kumimoji="1" lang="ko-KR" altLang="en-US" err="1"/>
              <a:t>아키텍쳐에</a:t>
            </a:r>
            <a:r>
              <a:rPr kumimoji="1" lang="ko-KR" altLang="en-US"/>
              <a:t> 대한 정확한 성능을 측정할 예정입니다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또한 여러가지 기술 사용에 있어 사용하는 이유</a:t>
            </a:r>
            <a:r>
              <a:rPr kumimoji="1" lang="en-US" altLang="ko-KR"/>
              <a:t>, </a:t>
            </a:r>
            <a:r>
              <a:rPr kumimoji="1" lang="ko-KR" altLang="en-US"/>
              <a:t>장단점을 정확히 파악하고 사용함으로써 블로그에 수시로 정리하며 팀원들과 공유할 예정입니다</a:t>
            </a:r>
            <a:r>
              <a:rPr kumimoji="1" lang="en-US" altLang="ko-KR"/>
              <a:t>.</a:t>
            </a:r>
            <a:endParaRPr kumimoji="1" lang="en-US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610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목표를 달성하기 위한 협업 규칙들 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저희는 </a:t>
            </a:r>
            <a:r>
              <a:rPr lang="en-US" altLang="ko-KR"/>
              <a:t>git flow </a:t>
            </a:r>
            <a:r>
              <a:rPr lang="ko-KR" altLang="en-US"/>
              <a:t>방식을 이용하여 프로젝트를 관리하며 코드와 </a:t>
            </a:r>
            <a:r>
              <a:rPr lang="ko-KR" altLang="en-US" err="1"/>
              <a:t>커밋</a:t>
            </a:r>
            <a:r>
              <a:rPr lang="ko-KR" altLang="en-US"/>
              <a:t> 메시지의 컨벤션을 준수하여 개발합니다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클라이언트와 </a:t>
            </a:r>
            <a:r>
              <a:rPr lang="ko-KR" altLang="en-US" err="1"/>
              <a:t>백엔드의</a:t>
            </a:r>
            <a:r>
              <a:rPr lang="ko-KR" altLang="en-US"/>
              <a:t> 의사소통을 위해 </a:t>
            </a:r>
            <a:r>
              <a:rPr lang="en-US" altLang="ko-KR"/>
              <a:t>rest </a:t>
            </a:r>
            <a:r>
              <a:rPr lang="en-US" altLang="ko-KR" err="1"/>
              <a:t>api</a:t>
            </a:r>
            <a:r>
              <a:rPr lang="en-US" altLang="ko-KR"/>
              <a:t> </a:t>
            </a:r>
            <a:r>
              <a:rPr lang="ko-KR" altLang="en-US"/>
              <a:t>를 문서화 기준삼아 개발을 진행합니다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멘토님과는 </a:t>
            </a:r>
            <a:r>
              <a:rPr lang="en-US" altLang="ko-KR"/>
              <a:t>1</a:t>
            </a:r>
            <a:r>
              <a:rPr lang="ko-KR" altLang="en-US"/>
              <a:t>주일에 한번 주기적인 미팅을 가져 진행사항</a:t>
            </a:r>
            <a:r>
              <a:rPr lang="en-US" altLang="ko-KR"/>
              <a:t>, </a:t>
            </a:r>
            <a:r>
              <a:rPr lang="ko-KR" altLang="en-US"/>
              <a:t>진척도에 대해 조언을 받으며 항상 가능한 소통 채널을 통해 </a:t>
            </a:r>
            <a:r>
              <a:rPr lang="ko-KR" altLang="en-US" err="1"/>
              <a:t>병목된</a:t>
            </a:r>
            <a:r>
              <a:rPr lang="ko-KR" altLang="en-US"/>
              <a:t> 진행 사항을 해결해 나갑니다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 자체적으로는 매일 월요일 스프린트를 시작하여 주 단위로 개발 기준을 정하게 되고  금요일 최종 마무리를 하며 </a:t>
            </a:r>
            <a:r>
              <a:rPr lang="ko-KR" altLang="en-US" err="1"/>
              <a:t>주단위</a:t>
            </a:r>
            <a:r>
              <a:rPr lang="ko-KR" altLang="en-US"/>
              <a:t> 성과를 공유하게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또한 매일 아침 스크럼을 통해 하루 일정을 공유해 서로의 개발 과정을 파악하게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/>
              <a:t>Todo</a:t>
            </a:r>
            <a:r>
              <a:rPr lang="en-US" altLang="ko-KR"/>
              <a:t> list, </a:t>
            </a:r>
            <a:r>
              <a:rPr lang="ko-KR" altLang="en-US"/>
              <a:t>각종 개발 참고 문서 공유 등은 협업 툴을 활용하며 </a:t>
            </a:r>
          </a:p>
          <a:p>
            <a:r>
              <a:rPr lang="ko-KR" altLang="en-US"/>
              <a:t>각자 개발 시 </a:t>
            </a:r>
            <a:r>
              <a:rPr lang="ko-KR" altLang="en-US" err="1"/>
              <a:t>막히는점이</a:t>
            </a:r>
            <a:r>
              <a:rPr lang="ko-KR" altLang="en-US"/>
              <a:t> 있으면 서로 부담하지 않고 물어보며 같이 해결하는 방향으로 진행하고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065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/>
            </a:br>
            <a:r>
              <a:rPr lang="ko-KR" altLang="en-US"/>
              <a:t>이상 </a:t>
            </a:r>
            <a:r>
              <a:rPr lang="ko-KR" altLang="en-US" err="1"/>
              <a:t>소울메이츠</a:t>
            </a:r>
            <a:r>
              <a:rPr lang="ko-KR" altLang="en-US"/>
              <a:t> 팀의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aseline="0"/>
              <a:t>앞으로 저희 소셜 네트워크 서비스를 개발하는 소울 </a:t>
            </a:r>
            <a:r>
              <a:rPr lang="ko-KR" altLang="en-US" baseline="0" err="1"/>
              <a:t>메이츠팀이</a:t>
            </a:r>
            <a:r>
              <a:rPr lang="ko-KR" altLang="en-US" baseline="0"/>
              <a:t> </a:t>
            </a:r>
            <a:endParaRPr lang="en-US" altLang="ko-KR" baseline="0"/>
          </a:p>
          <a:p>
            <a:r>
              <a:rPr lang="ko-KR" altLang="en-US" baseline="0"/>
              <a:t>어떻게 성장하는지 관심있게 </a:t>
            </a:r>
            <a:r>
              <a:rPr lang="ko-KR" altLang="en-US" baseline="0" err="1"/>
              <a:t>지켜봐주시기</a:t>
            </a:r>
            <a:r>
              <a:rPr lang="ko-KR" altLang="en-US" baseline="0"/>
              <a:t> 바랍니다</a:t>
            </a:r>
            <a:r>
              <a:rPr lang="en-US" altLang="ko-KR" baseline="0"/>
              <a:t>. </a:t>
            </a:r>
            <a:br>
              <a:rPr lang="en-US" altLang="ko-KR" baseline="0"/>
            </a:br>
            <a:r>
              <a:rPr lang="ko-KR" altLang="en-US" baseline="0"/>
              <a:t>감사합니다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580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466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멘토님이 여기서 추천 기능을 강조하면 좋다고 하셨었다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78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이메일</a:t>
            </a:r>
            <a:r>
              <a:rPr kumimoji="1" lang="ko-KR" altLang="en-US"/>
              <a:t> 인증 </a:t>
            </a:r>
            <a:r>
              <a:rPr kumimoji="1" lang="en-US" altLang="ko-KR"/>
              <a:t>/</a:t>
            </a:r>
            <a:r>
              <a:rPr kumimoji="1" lang="ko-KR" altLang="en-US"/>
              <a:t> 관심사 선택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99CB-EF8A-7045-AE59-C82F180D2CC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693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네 발표를 이어 </a:t>
            </a:r>
            <a:r>
              <a:rPr lang="ko-KR" altLang="en-US" err="1"/>
              <a:t>받게된</a:t>
            </a:r>
            <a:r>
              <a:rPr lang="ko-KR" altLang="en-US"/>
              <a:t> 김태완이라고 합니다</a:t>
            </a:r>
            <a:r>
              <a:rPr lang="en-US" altLang="ko-KR"/>
              <a:t>.</a:t>
            </a:r>
          </a:p>
          <a:p>
            <a:r>
              <a:rPr lang="ko-KR" altLang="en-US"/>
              <a:t>저는 소울 </a:t>
            </a:r>
            <a:r>
              <a:rPr lang="ko-KR" altLang="en-US" err="1"/>
              <a:t>메이츠팀에서</a:t>
            </a:r>
            <a:r>
              <a:rPr lang="ko-KR" altLang="en-US"/>
              <a:t> </a:t>
            </a:r>
            <a:r>
              <a:rPr lang="ko-KR" altLang="en-US" err="1"/>
              <a:t>백엔드</a:t>
            </a:r>
            <a:r>
              <a:rPr lang="ko-KR" altLang="en-US"/>
              <a:t> 서버 개발을 담당하고 있습니다</a:t>
            </a:r>
            <a:r>
              <a:rPr lang="en-US" altLang="ko-KR"/>
              <a:t>. </a:t>
            </a:r>
            <a:r>
              <a:rPr lang="ko-KR" altLang="en-US"/>
              <a:t>저희는 총 </a:t>
            </a:r>
            <a:r>
              <a:rPr lang="en-US" altLang="ko-KR"/>
              <a:t>3</a:t>
            </a:r>
            <a:r>
              <a:rPr lang="ko-KR" altLang="en-US"/>
              <a:t>명의 </a:t>
            </a:r>
            <a:r>
              <a:rPr lang="ko-KR" altLang="en-US" err="1"/>
              <a:t>백엔의</a:t>
            </a:r>
            <a:r>
              <a:rPr lang="ko-KR" altLang="en-US"/>
              <a:t> 개발자가 있는데 각자 기능에 대해 설명해 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일단 </a:t>
            </a:r>
            <a:r>
              <a:rPr lang="ko-KR" altLang="en-US" err="1"/>
              <a:t>백엔드의</a:t>
            </a:r>
            <a:r>
              <a:rPr lang="ko-KR" altLang="en-US"/>
              <a:t> 전체적인 </a:t>
            </a:r>
            <a:r>
              <a:rPr lang="ko-KR" altLang="en-US" err="1"/>
              <a:t>아키텍쳐부터</a:t>
            </a:r>
            <a:r>
              <a:rPr lang="ko-KR" altLang="en-US"/>
              <a:t> 설명해드리겠습니다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[14]</a:t>
            </a:r>
          </a:p>
          <a:p>
            <a:r>
              <a:rPr lang="ko-KR" altLang="en-US"/>
              <a:t>일단 저희는 </a:t>
            </a:r>
            <a:r>
              <a:rPr lang="en-US" altLang="ko-KR"/>
              <a:t>MSA</a:t>
            </a:r>
            <a:r>
              <a:rPr lang="ko-KR" altLang="en-US"/>
              <a:t>를 목표로 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가장 첫번째로 클라이언트로 받은 요청을 </a:t>
            </a:r>
            <a:r>
              <a:rPr lang="en-US" altLang="ko-KR"/>
              <a:t>API Gateway</a:t>
            </a:r>
            <a:r>
              <a:rPr lang="ko-KR" altLang="en-US"/>
              <a:t>로 모아 분산 처리를 하며</a:t>
            </a:r>
          </a:p>
          <a:p>
            <a:r>
              <a:rPr lang="ko-KR" altLang="en-US"/>
              <a:t>서버 사이드 서비스 레지스트리를 통해 각 서버의 </a:t>
            </a:r>
            <a:r>
              <a:rPr lang="ko-KR" altLang="en-US" err="1"/>
              <a:t>엔드포인트를</a:t>
            </a:r>
            <a:r>
              <a:rPr lang="ko-KR" altLang="en-US"/>
              <a:t> 확인하게 됩니다</a:t>
            </a:r>
            <a:r>
              <a:rPr lang="en-US" altLang="ko-KR"/>
              <a:t>.</a:t>
            </a:r>
          </a:p>
          <a:p>
            <a:r>
              <a:rPr lang="ko-KR" altLang="en-US"/>
              <a:t>이는 추후에 스케일 아웃을 고려하여 구성하였습니다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메인 서버는 총 </a:t>
            </a:r>
            <a:r>
              <a:rPr lang="en-US" altLang="ko-KR"/>
              <a:t>7</a:t>
            </a:r>
            <a:r>
              <a:rPr lang="ko-KR" altLang="en-US"/>
              <a:t>개이며 모두 각각의 기능을 담당합니다</a:t>
            </a:r>
            <a:r>
              <a:rPr lang="en-US" altLang="ko-KR"/>
              <a:t>.</a:t>
            </a:r>
          </a:p>
          <a:p>
            <a:r>
              <a:rPr lang="ko-KR" altLang="en-US"/>
              <a:t>클라이언트에게 토큰을 발급하고 관리하는 ＇인증서버＇</a:t>
            </a:r>
          </a:p>
          <a:p>
            <a:r>
              <a:rPr lang="ko-KR" altLang="en-US"/>
              <a:t>회원들의 개인정보 들을 관리하는 ＇유저서버＇</a:t>
            </a:r>
          </a:p>
          <a:p>
            <a:r>
              <a:rPr lang="ko-KR" altLang="en-US" err="1"/>
              <a:t>회원간의</a:t>
            </a:r>
            <a:r>
              <a:rPr lang="ko-KR" altLang="en-US"/>
              <a:t> 채팅을 담당하는 ＇채팅서버＇</a:t>
            </a:r>
          </a:p>
          <a:p>
            <a:r>
              <a:rPr lang="ko-KR" altLang="en-US"/>
              <a:t>유저가 올린 </a:t>
            </a:r>
            <a:r>
              <a:rPr lang="ko-KR" altLang="en-US" err="1"/>
              <a:t>피드를</a:t>
            </a:r>
            <a:r>
              <a:rPr lang="ko-KR" altLang="en-US"/>
              <a:t> 담당하는 </a:t>
            </a:r>
            <a:r>
              <a:rPr lang="en-US" altLang="ko-KR"/>
              <a:t>'</a:t>
            </a:r>
            <a:r>
              <a:rPr lang="ko-KR" altLang="en-US" err="1"/>
              <a:t>피드서버</a:t>
            </a:r>
            <a:r>
              <a:rPr lang="en-US" altLang="ko-KR"/>
              <a:t>'</a:t>
            </a:r>
          </a:p>
          <a:p>
            <a:r>
              <a:rPr lang="ko-KR" altLang="en-US"/>
              <a:t>유저의 </a:t>
            </a:r>
            <a:r>
              <a:rPr lang="ko-KR" altLang="en-US" err="1"/>
              <a:t>팔로우</a:t>
            </a:r>
            <a:r>
              <a:rPr lang="ko-KR" altLang="en-US"/>
              <a:t> 관계를 나타내는 </a:t>
            </a:r>
            <a:r>
              <a:rPr lang="en-US" altLang="ko-KR"/>
              <a:t>'</a:t>
            </a:r>
            <a:r>
              <a:rPr lang="ko-KR" altLang="en-US" err="1"/>
              <a:t>팔로우</a:t>
            </a:r>
            <a:r>
              <a:rPr lang="ko-KR" altLang="en-US"/>
              <a:t> 서버</a:t>
            </a:r>
            <a:r>
              <a:rPr lang="en-US" altLang="ko-KR"/>
              <a:t>'</a:t>
            </a:r>
          </a:p>
          <a:p>
            <a:r>
              <a:rPr lang="ko-KR" altLang="en-US"/>
              <a:t>클라이언트에게 각종 </a:t>
            </a:r>
            <a:r>
              <a:rPr lang="en-US" altLang="ko-KR"/>
              <a:t>push </a:t>
            </a:r>
            <a:r>
              <a:rPr lang="ko-KR" altLang="en-US"/>
              <a:t>알람을 보내주는 </a:t>
            </a:r>
            <a:r>
              <a:rPr lang="en-US" altLang="ko-KR"/>
              <a:t>'push </a:t>
            </a:r>
            <a:r>
              <a:rPr lang="ko-KR" altLang="en-US"/>
              <a:t>서버</a:t>
            </a:r>
            <a:r>
              <a:rPr lang="en-US" altLang="ko-KR"/>
              <a:t>'</a:t>
            </a:r>
          </a:p>
          <a:p>
            <a:r>
              <a:rPr lang="ko-KR" altLang="en-US"/>
              <a:t>마지막으로 각종 </a:t>
            </a:r>
            <a:r>
              <a:rPr lang="ko-KR" altLang="en-US" err="1"/>
              <a:t>피드</a:t>
            </a:r>
            <a:r>
              <a:rPr lang="en-US" altLang="ko-KR"/>
              <a:t>, </a:t>
            </a:r>
            <a:r>
              <a:rPr lang="ko-KR" altLang="en-US" err="1"/>
              <a:t>친구등을</a:t>
            </a:r>
            <a:r>
              <a:rPr lang="ko-KR" altLang="en-US"/>
              <a:t> 검색하는 </a:t>
            </a:r>
            <a:r>
              <a:rPr lang="en-US" altLang="ko-KR"/>
              <a:t>'</a:t>
            </a:r>
            <a:r>
              <a:rPr lang="ko-KR" altLang="en-US" err="1"/>
              <a:t>서치서버</a:t>
            </a:r>
            <a:r>
              <a:rPr lang="en-US" altLang="ko-KR"/>
              <a:t>'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저희는 </a:t>
            </a:r>
            <a:r>
              <a:rPr lang="en-US" altLang="ko-KR"/>
              <a:t>node.js express </a:t>
            </a:r>
            <a:r>
              <a:rPr lang="ko-KR" altLang="en-US"/>
              <a:t>프레임워크</a:t>
            </a:r>
            <a:r>
              <a:rPr lang="en-US" altLang="ko-KR"/>
              <a:t>, spring boot </a:t>
            </a:r>
            <a:r>
              <a:rPr lang="ko-KR" altLang="en-US"/>
              <a:t>프레임 워크를 활용하여 각 기능을 개발합니다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가장 오른쪽엔 위에서 </a:t>
            </a:r>
            <a:r>
              <a:rPr lang="ko-KR" altLang="en-US" err="1"/>
              <a:t>부터</a:t>
            </a:r>
            <a:endParaRPr lang="ko-KR" altLang="en-US"/>
          </a:p>
          <a:p>
            <a:r>
              <a:rPr lang="ko-KR" altLang="en-US"/>
              <a:t>이미지 파일을 저장하는 </a:t>
            </a:r>
            <a:r>
              <a:rPr lang="en-US" altLang="ko-KR"/>
              <a:t>s3 </a:t>
            </a:r>
            <a:r>
              <a:rPr lang="ko-KR" altLang="en-US"/>
              <a:t>저장소</a:t>
            </a:r>
            <a:r>
              <a:rPr lang="en-US" altLang="ko-KR"/>
              <a:t>,</a:t>
            </a:r>
          </a:p>
          <a:p>
            <a:r>
              <a:rPr lang="ko-KR" altLang="en-US"/>
              <a:t>그래프 </a:t>
            </a:r>
            <a:r>
              <a:rPr lang="ko-KR" altLang="en-US" err="1"/>
              <a:t>디비</a:t>
            </a:r>
            <a:r>
              <a:rPr lang="ko-KR" altLang="en-US"/>
              <a:t> 데이터를 저장하는 </a:t>
            </a:r>
            <a:r>
              <a:rPr lang="en-US" altLang="ko-KR"/>
              <a:t>neo4j,</a:t>
            </a:r>
          </a:p>
          <a:p>
            <a:r>
              <a:rPr lang="ko-KR" altLang="en-US"/>
              <a:t>각종 캐시 저장을 담당하는 </a:t>
            </a:r>
            <a:r>
              <a:rPr lang="en-US" altLang="ko-KR" err="1"/>
              <a:t>redis</a:t>
            </a:r>
            <a:r>
              <a:rPr lang="en-US" altLang="ko-KR"/>
              <a:t>,</a:t>
            </a:r>
          </a:p>
          <a:p>
            <a:r>
              <a:rPr lang="ko-KR" altLang="en-US"/>
              <a:t>마지막으로 회원 정보</a:t>
            </a:r>
            <a:r>
              <a:rPr lang="en-US" altLang="ko-KR"/>
              <a:t>, </a:t>
            </a:r>
            <a:r>
              <a:rPr lang="ko-KR" altLang="en-US"/>
              <a:t>게시글</a:t>
            </a:r>
            <a:r>
              <a:rPr lang="en-US" altLang="ko-KR"/>
              <a:t>, </a:t>
            </a:r>
            <a:r>
              <a:rPr lang="ko-KR" altLang="en-US" err="1"/>
              <a:t>댓글등의</a:t>
            </a:r>
            <a:r>
              <a:rPr lang="ko-KR" altLang="en-US"/>
              <a:t> 전체적인 소셜 서비스의 데이터를 저장하는 </a:t>
            </a:r>
            <a:r>
              <a:rPr lang="en-US" altLang="ko-KR" err="1"/>
              <a:t>mysql</a:t>
            </a:r>
            <a:r>
              <a:rPr lang="en-US" altLang="ko-KR"/>
              <a:t> RDB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다음으로 각 기능별 세부 설명을 해드리겠습니다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7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en-US" altLang="ko-KR"/>
              <a:t>[15]</a:t>
            </a:r>
          </a:p>
          <a:p>
            <a:endParaRPr lang="en-US" altLang="ko-KR"/>
          </a:p>
          <a:p>
            <a:r>
              <a:rPr lang="ko-KR" altLang="en-US"/>
              <a:t>우선 제가 맡은 유저 서버입니다</a:t>
            </a:r>
            <a:r>
              <a:rPr lang="en-US" altLang="ko-KR"/>
              <a:t>. </a:t>
            </a:r>
          </a:p>
          <a:p>
            <a:r>
              <a:rPr lang="ko-KR" altLang="en-US"/>
              <a:t>이 서버는 회원가입과 로그인</a:t>
            </a:r>
            <a:r>
              <a:rPr lang="en-US" altLang="ko-KR"/>
              <a:t>, </a:t>
            </a:r>
            <a:r>
              <a:rPr lang="ko-KR" altLang="en-US" err="1"/>
              <a:t>로그아웃등</a:t>
            </a:r>
            <a:r>
              <a:rPr lang="ko-KR" altLang="en-US"/>
              <a:t> </a:t>
            </a:r>
            <a:r>
              <a:rPr lang="en-US" altLang="ko-KR"/>
              <a:t>JWT </a:t>
            </a:r>
            <a:r>
              <a:rPr lang="ko-KR" altLang="en-US"/>
              <a:t>토큰을 통한 회원 인증 기능을 담당합니다</a:t>
            </a:r>
            <a:r>
              <a:rPr lang="en-US" altLang="ko-KR"/>
              <a:t>.</a:t>
            </a:r>
          </a:p>
          <a:p>
            <a:r>
              <a:rPr lang="ko-KR" altLang="en-US"/>
              <a:t>회원가입시 </a:t>
            </a:r>
            <a:r>
              <a:rPr lang="ko-KR" altLang="en-US" err="1"/>
              <a:t>이메일인증</a:t>
            </a:r>
            <a:r>
              <a:rPr lang="ko-KR" altLang="en-US"/>
              <a:t> 방식을 사용하게 되며 후에 로그인은 </a:t>
            </a:r>
            <a:r>
              <a:rPr lang="en-US" altLang="ko-KR"/>
              <a:t>JWT</a:t>
            </a:r>
            <a:r>
              <a:rPr lang="ko-KR" altLang="en-US"/>
              <a:t>방식을 이용해 토큰을 클라이언트에게 발급하게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 후 서비스 </a:t>
            </a:r>
            <a:r>
              <a:rPr lang="ko-KR" altLang="en-US" err="1"/>
              <a:t>이용시</a:t>
            </a:r>
            <a:r>
              <a:rPr lang="ko-KR" altLang="en-US"/>
              <a:t> </a:t>
            </a:r>
            <a:r>
              <a:rPr lang="en-US" altLang="ko-KR"/>
              <a:t>access </a:t>
            </a:r>
            <a:r>
              <a:rPr lang="ko-KR" altLang="en-US"/>
              <a:t>토큰의 유효성을 검사하여 인가된 사용자만 서비스를 이용할 수 있도록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각종 회원에 대한 데이터들은 </a:t>
            </a:r>
            <a:r>
              <a:rPr lang="ko-KR" altLang="en-US" err="1"/>
              <a:t>그래프디비인</a:t>
            </a:r>
            <a:r>
              <a:rPr lang="ko-KR" altLang="en-US"/>
              <a:t> </a:t>
            </a:r>
            <a:r>
              <a:rPr lang="en-US" altLang="ko-KR"/>
              <a:t>neo4j, RDB</a:t>
            </a:r>
            <a:r>
              <a:rPr lang="ko-KR" altLang="en-US"/>
              <a:t>인 </a:t>
            </a:r>
            <a:r>
              <a:rPr lang="en-US" altLang="ko-KR" err="1"/>
              <a:t>mysql</a:t>
            </a:r>
            <a:r>
              <a:rPr lang="en-US" altLang="ko-KR"/>
              <a:t>, </a:t>
            </a:r>
            <a:r>
              <a:rPr lang="ko-KR" altLang="en-US" err="1"/>
              <a:t>이미지등의</a:t>
            </a:r>
            <a:r>
              <a:rPr lang="ko-KR" altLang="en-US"/>
              <a:t> 정적 데이터들은 </a:t>
            </a:r>
            <a:r>
              <a:rPr lang="en-US" altLang="ko-KR"/>
              <a:t>s3 </a:t>
            </a:r>
            <a:r>
              <a:rPr lang="ko-KR" altLang="en-US"/>
              <a:t>저장소에 분산 저장합니다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최종적인 목표는 신고 기능</a:t>
            </a:r>
            <a:r>
              <a:rPr lang="en-US" altLang="ko-KR"/>
              <a:t>, </a:t>
            </a:r>
            <a:r>
              <a:rPr lang="ko-KR" altLang="en-US"/>
              <a:t>관리자의 </a:t>
            </a:r>
            <a:r>
              <a:rPr lang="ko-KR" altLang="en-US" err="1"/>
              <a:t>편집등</a:t>
            </a:r>
            <a:r>
              <a:rPr lang="ko-KR" altLang="en-US"/>
              <a:t> 백오피스 기능을 추가할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en-US" altLang="ko-KR"/>
              <a:t>[16]</a:t>
            </a:r>
          </a:p>
          <a:p>
            <a:r>
              <a:rPr lang="ko-KR" altLang="en-US"/>
              <a:t>다음으론 채팅</a:t>
            </a:r>
            <a:r>
              <a:rPr lang="en-US" altLang="ko-KR"/>
              <a:t>, </a:t>
            </a:r>
            <a:r>
              <a:rPr lang="ko-KR" altLang="en-US"/>
              <a:t>푸시 서버 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채팅서버는 인스타그램과 같이 </a:t>
            </a:r>
            <a:r>
              <a:rPr lang="en-US" altLang="ko-KR"/>
              <a:t>1:1 DM</a:t>
            </a:r>
            <a:r>
              <a:rPr lang="ko-KR" altLang="en-US"/>
              <a:t>기능을 벤치마킹하여 구현할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클라이언트와는 </a:t>
            </a:r>
            <a:r>
              <a:rPr lang="ko-KR" altLang="en-US" err="1"/>
              <a:t>웹소캣을</a:t>
            </a:r>
            <a:r>
              <a:rPr lang="ko-KR" altLang="en-US"/>
              <a:t> 이용해 통신하며 </a:t>
            </a:r>
            <a:r>
              <a:rPr lang="en-US" altLang="ko-KR" err="1"/>
              <a:t>redis</a:t>
            </a:r>
            <a:r>
              <a:rPr lang="ko-KR" altLang="en-US"/>
              <a:t>를 통해 실시간 채팅을 구현하고 일정 주기마다 </a:t>
            </a:r>
            <a:r>
              <a:rPr lang="en-US" altLang="ko-KR" err="1"/>
              <a:t>rdb</a:t>
            </a:r>
            <a:r>
              <a:rPr lang="ko-KR" altLang="en-US"/>
              <a:t>에 저장하여 성능과 실시간성을 구현할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또한 현재는 </a:t>
            </a:r>
            <a:r>
              <a:rPr lang="en-US" altLang="ko-KR"/>
              <a:t>1:1 </a:t>
            </a:r>
            <a:r>
              <a:rPr lang="ko-KR" altLang="en-US"/>
              <a:t>구현이 목표지만 최종적으론 다대다 채팅을 구현할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다음은 소셜 서비스의 주요 기능인 각종 이벤트들이 </a:t>
            </a:r>
            <a:r>
              <a:rPr lang="ko-KR" altLang="en-US" err="1"/>
              <a:t>발생했을대</a:t>
            </a:r>
            <a:r>
              <a:rPr lang="ko-KR" altLang="en-US"/>
              <a:t> 알림을 보내주는 </a:t>
            </a:r>
            <a:r>
              <a:rPr lang="en-US" altLang="ko-KR"/>
              <a:t>push </a:t>
            </a:r>
            <a:r>
              <a:rPr lang="ko-KR" altLang="en-US"/>
              <a:t>서버입니다</a:t>
            </a:r>
            <a:r>
              <a:rPr lang="en-US" altLang="ko-KR"/>
              <a:t>.</a:t>
            </a:r>
          </a:p>
          <a:p>
            <a:r>
              <a:rPr lang="ko-KR" altLang="en-US" err="1"/>
              <a:t>푸시서버는</a:t>
            </a:r>
            <a:r>
              <a:rPr lang="ko-KR" altLang="en-US"/>
              <a:t> </a:t>
            </a:r>
            <a:r>
              <a:rPr lang="en-US" altLang="ko-KR"/>
              <a:t>FCM</a:t>
            </a:r>
            <a:r>
              <a:rPr lang="ko-KR" altLang="en-US"/>
              <a:t>을 이용해 각종 좋아요</a:t>
            </a:r>
            <a:r>
              <a:rPr lang="en-US" altLang="ko-KR"/>
              <a:t>, </a:t>
            </a:r>
            <a:r>
              <a:rPr lang="ko-KR" altLang="en-US"/>
              <a:t>댓글</a:t>
            </a:r>
            <a:r>
              <a:rPr lang="en-US" altLang="ko-KR"/>
              <a:t>, </a:t>
            </a:r>
            <a:r>
              <a:rPr lang="ko-KR" altLang="en-US"/>
              <a:t>채팅에 대한 알림을  클라이언트에게 보내주게 됩니다</a:t>
            </a:r>
            <a:r>
              <a:rPr lang="en-US" altLang="ko-KR"/>
              <a:t>. </a:t>
            </a:r>
          </a:p>
          <a:p>
            <a:r>
              <a:rPr lang="ko-KR" altLang="en-US"/>
              <a:t>클라이언트 토큰 정보를 기반하여 보내주게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3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유저서버에서 요청을 받아 인증코드를 가입을 시도한 사용자의 이메일로 보내준다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로그인시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유저서버에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토큰을 발급하고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레디스에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토큰을 관리한다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6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내의 컨텐츠를 검색한다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토크나이저와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토큰필터를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색인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검색에 활용한다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토크나이저는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standard, nori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tokenfilter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로는 다양한 상황에 맞게 여러 개를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고려중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,,,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검색방식은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QUERY DSL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크게 두가지가 있는데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많은 기능을 사용하기 위해서는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DSL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할 예정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컨텐츠로는 계정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태그가 있고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정렬기준은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좋아요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검색수와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인기순이다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부가기능으론 추천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하이라이트 등이 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구성은 마스터 데이터 </a:t>
            </a:r>
            <a:r>
              <a:rPr lang="ko-KR" alt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인제스션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1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ko-KR" altLang="en-US" err="1"/>
              <a:t>소울메이트팀에서</a:t>
            </a:r>
            <a:r>
              <a:rPr lang="ko-KR" altLang="en-US"/>
              <a:t> </a:t>
            </a:r>
            <a:r>
              <a:rPr lang="ko-KR" altLang="en-US" err="1"/>
              <a:t>피드와</a:t>
            </a:r>
            <a:r>
              <a:rPr lang="ko-KR" altLang="en-US"/>
              <a:t> 팔로우 기능 백엔드 개발을 담당하고있는 김현수입니다</a:t>
            </a:r>
            <a:r>
              <a:rPr lang="en-US" altLang="ko-KR"/>
              <a:t>. </a:t>
            </a:r>
            <a:r>
              <a:rPr lang="ko-KR" altLang="en-US"/>
              <a:t>먼저 제가 맡은 </a:t>
            </a:r>
            <a:r>
              <a:rPr lang="ko-KR" altLang="en-US" err="1"/>
              <a:t>피드서버입니다</a:t>
            </a:r>
            <a:r>
              <a:rPr lang="en-US" altLang="ko-KR"/>
              <a:t>. </a:t>
            </a:r>
          </a:p>
          <a:p>
            <a:r>
              <a:rPr lang="ko-KR" altLang="en-US" err="1"/>
              <a:t>피드서버는</a:t>
            </a:r>
            <a:r>
              <a:rPr lang="ko-KR" altLang="en-US"/>
              <a:t> 기본적으로 게시물</a:t>
            </a:r>
            <a:r>
              <a:rPr lang="en-US" altLang="ko-KR"/>
              <a:t>, </a:t>
            </a:r>
            <a:r>
              <a:rPr lang="ko-KR" altLang="en-US"/>
              <a:t>좋아요</a:t>
            </a:r>
            <a:r>
              <a:rPr lang="en-US" altLang="ko-KR"/>
              <a:t>, </a:t>
            </a:r>
            <a:r>
              <a:rPr lang="ko-KR" altLang="en-US"/>
              <a:t>댓글 그리고 </a:t>
            </a:r>
            <a:r>
              <a:rPr lang="ko-KR" altLang="en-US" err="1"/>
              <a:t>피드에</a:t>
            </a:r>
            <a:r>
              <a:rPr lang="ko-KR" altLang="en-US"/>
              <a:t> 대한 </a:t>
            </a:r>
            <a:r>
              <a:rPr lang="ko-KR" altLang="en-US" err="1"/>
              <a:t>관리을</a:t>
            </a:r>
            <a:r>
              <a:rPr lang="ko-KR" altLang="en-US"/>
              <a:t> 담당합니다</a:t>
            </a:r>
            <a:r>
              <a:rPr lang="en-US" altLang="ko-KR"/>
              <a:t>. </a:t>
            </a:r>
          </a:p>
          <a:p>
            <a:r>
              <a:rPr lang="ko-KR" altLang="en-US" err="1"/>
              <a:t>피드는</a:t>
            </a:r>
            <a:r>
              <a:rPr lang="ko-KR" altLang="en-US"/>
              <a:t> 총 </a:t>
            </a:r>
            <a:r>
              <a:rPr lang="en-US" altLang="ko-KR"/>
              <a:t>2</a:t>
            </a:r>
            <a:r>
              <a:rPr lang="ko-KR" altLang="en-US"/>
              <a:t>가지로 구성하였습니다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먼저 </a:t>
            </a:r>
            <a:r>
              <a:rPr lang="ko-KR" altLang="en-US" err="1"/>
              <a:t>홈피드는</a:t>
            </a:r>
            <a:r>
              <a:rPr lang="ko-KR" altLang="en-US"/>
              <a:t> 자신이 </a:t>
            </a:r>
            <a:r>
              <a:rPr lang="ko-KR" altLang="en-US" err="1"/>
              <a:t>팔로우한</a:t>
            </a:r>
            <a:r>
              <a:rPr lang="ko-KR" altLang="en-US"/>
              <a:t> 사용자가 작성한 게시물들이 보여지는 </a:t>
            </a:r>
            <a:r>
              <a:rPr lang="ko-KR" altLang="en-US" err="1"/>
              <a:t>피드입니다</a:t>
            </a:r>
            <a:r>
              <a:rPr lang="en-US" altLang="ko-KR"/>
              <a:t>.</a:t>
            </a:r>
          </a:p>
          <a:p>
            <a:r>
              <a:rPr lang="ko-KR" altLang="en-US"/>
              <a:t>최신 날짜와 더불어 사용자간 친밀도를 반영하여 사용자 맞춤 </a:t>
            </a:r>
            <a:r>
              <a:rPr lang="ko-KR" altLang="en-US" err="1"/>
              <a:t>피드를</a:t>
            </a:r>
            <a:r>
              <a:rPr lang="ko-KR" altLang="en-US"/>
              <a:t> </a:t>
            </a:r>
            <a:r>
              <a:rPr lang="ko-KR" altLang="en-US" err="1"/>
              <a:t>구현할계획이다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err="1"/>
              <a:t>그다음</a:t>
            </a:r>
            <a:r>
              <a:rPr lang="ko-KR" altLang="en-US"/>
              <a:t> </a:t>
            </a:r>
            <a:r>
              <a:rPr lang="ko-KR" altLang="en-US" err="1"/>
              <a:t>추천피드입니다</a:t>
            </a:r>
            <a:r>
              <a:rPr lang="en-US" altLang="ko-KR"/>
              <a:t>. </a:t>
            </a:r>
            <a:r>
              <a:rPr lang="ko-KR" altLang="en-US"/>
              <a:t>자신이 설정한 관심사를 기반으로 게시물을 추천 해주는 </a:t>
            </a:r>
            <a:r>
              <a:rPr lang="ko-KR" altLang="en-US" err="1"/>
              <a:t>피드입니다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추천과 관련된 </a:t>
            </a:r>
            <a:r>
              <a:rPr lang="en-US" altLang="ko-KR"/>
              <a:t>DB</a:t>
            </a:r>
            <a:r>
              <a:rPr lang="ko-KR" altLang="en-US" err="1"/>
              <a:t>를</a:t>
            </a:r>
            <a:r>
              <a:rPr lang="ko-KR" altLang="en-US"/>
              <a:t> 구성을 </a:t>
            </a:r>
            <a:r>
              <a:rPr lang="ko-KR" altLang="en-US" err="1"/>
              <a:t>하기위해서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저희는 </a:t>
            </a:r>
            <a:r>
              <a:rPr lang="en-US" altLang="ko-KR" err="1"/>
              <a:t>mysql</a:t>
            </a:r>
            <a:r>
              <a:rPr lang="ko-KR" altLang="en-US"/>
              <a:t>에는 모든 정보들을 저장하고</a:t>
            </a:r>
          </a:p>
          <a:p>
            <a:r>
              <a:rPr lang="en-US" altLang="ko-KR" err="1"/>
              <a:t>graphDB</a:t>
            </a:r>
            <a:r>
              <a:rPr lang="ko-KR" altLang="en-US"/>
              <a:t>에는 기본적인 </a:t>
            </a:r>
            <a:r>
              <a:rPr lang="en-US" altLang="ko-KR"/>
              <a:t>ID, </a:t>
            </a:r>
            <a:r>
              <a:rPr lang="ko-KR" altLang="en-US"/>
              <a:t>관계같은 최소한의 데이터만 저장하였습니다</a:t>
            </a:r>
            <a:r>
              <a:rPr lang="en-US" altLang="ko-KR"/>
              <a:t>.</a:t>
            </a:r>
            <a:endParaRPr lang="ko-KR" altLang="en-US"/>
          </a:p>
          <a:p>
            <a:r>
              <a:rPr lang="ko-KR" altLang="en-US"/>
              <a:t>그럼으로써 공통 데이터에 대한 동기화 문제를 회피하며 </a:t>
            </a:r>
          </a:p>
          <a:p>
            <a:r>
              <a:rPr lang="ko-KR" altLang="en-US"/>
              <a:t>그래프 </a:t>
            </a:r>
            <a:r>
              <a:rPr lang="en-US" altLang="ko-KR"/>
              <a:t>DB</a:t>
            </a:r>
            <a:r>
              <a:rPr lang="ko-KR" altLang="en-US"/>
              <a:t>만의 이점을 살려 최적화된 추천 기능을 구현하기위해 </a:t>
            </a:r>
            <a:r>
              <a:rPr lang="ko-KR" altLang="en-US" err="1"/>
              <a:t>개발중이다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311E0-D023-4A44-9742-0A2E04A195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6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0583E-6CE6-B744-8D99-A0E96B300DD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94869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1DE3-3E84-FC47-93D3-2152E7E988B4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0470-49C8-FF42-B8BE-57254CC3D7E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B19-CE9A-4247-A861-6A7A0E6E119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5C9E-7E45-3145-89E4-84D5E42B4097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2EAC-ED03-3A4A-8751-472185B25196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1D0B-8FFD-964D-983C-F7E58DAE9454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79F7-F9F4-424E-A545-C83689A2BC8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658A5-1FAF-144B-8EEA-8CF0B6429EAB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2DBF-941E-3A4B-BBC9-CF6550833CD7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BBCF-C0D5-CD49-9249-600330324781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34C0-5412-D340-9BAA-5F3A57E0C45F}" type="datetime1">
              <a:rPr lang="ko-KR" altLang="en-US" smtClean="0"/>
              <a:t>2021-02-07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Relationship Id="rId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gif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7.svg"/><Relationship Id="rId5" Type="http://schemas.openxmlformats.org/officeDocument/2006/relationships/image" Target="../media/image58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4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svg"/><Relationship Id="rId3" Type="http://schemas.openxmlformats.org/officeDocument/2006/relationships/hyperlink" Target="http://www.yejinblog.com/" TargetMode="Externa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.sv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sv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26425" y="6948328"/>
            <a:ext cx="10113080" cy="60150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김예진</a:t>
            </a:r>
            <a:r>
              <a:rPr lang="en-US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 </a:t>
            </a:r>
            <a:r>
              <a:rPr lang="en-US" altLang="ko-KR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김인석 </a:t>
            </a:r>
            <a:r>
              <a:rPr lang="en-US" altLang="ko-KR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김태완 </a:t>
            </a:r>
            <a:r>
              <a:rPr lang="en-US" altLang="ko-KR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| </a:t>
            </a:r>
            <a:r>
              <a:rPr lang="ko-KR" altLang="en-US" sz="2200" kern="0" spc="1400">
                <a:solidFill>
                  <a:srgbClr val="000000"/>
                </a:solidFill>
                <a:latin typeface="NanumSquareOTF_ac"/>
                <a:ea typeface="NanumSquareOTF_ac"/>
              </a:rPr>
              <a:t>김현수</a:t>
            </a:r>
            <a:endParaRPr lang="en-US" sz="2200" spc="1400">
              <a:latin typeface="NanumSquareOTF_ac"/>
              <a:ea typeface="NanumSquareOTF_a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0337" y="3009900"/>
            <a:ext cx="12087325" cy="34767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b="1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Valley</a:t>
            </a:r>
            <a:endParaRPr lang="en-US" sz="20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63E719-8C77-7242-8306-5665158DDD81}"/>
              </a:ext>
            </a:extLst>
          </p:cNvPr>
          <p:cNvSpPr txBox="1"/>
          <p:nvPr/>
        </p:nvSpPr>
        <p:spPr>
          <a:xfrm>
            <a:off x="5160338" y="6486663"/>
            <a:ext cx="375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spc="600"/>
              <a:t>TEAM. SOULMATES</a:t>
            </a:r>
            <a:endParaRPr kumimoji="1" lang="ko-Kore-KR" altLang="en-US" sz="2400" spc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04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33400" y="1255301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개발 계획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E2F1D91-5DBA-C443-898C-8C18B5537F01}"/>
              </a:ext>
            </a:extLst>
          </p:cNvPr>
          <p:cNvSpPr txBox="1"/>
          <p:nvPr/>
        </p:nvSpPr>
        <p:spPr>
          <a:xfrm>
            <a:off x="2584589" y="1078452"/>
            <a:ext cx="3387436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업무 분담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827B4-98CC-0C45-A22B-16E3A74E8538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8</a:t>
            </a:r>
            <a:endParaRPr kumimoji="1" lang="ko-Kore-KR" altLang="en-US"/>
          </a:p>
        </p:txBody>
      </p:sp>
      <p:pic>
        <p:nvPicPr>
          <p:cNvPr id="5" name="그림 4" descr="텍스트, 실내, 사람, 노트북이(가) 표시된 사진&#10;&#10;자동 생성된 설명">
            <a:extLst>
              <a:ext uri="{FF2B5EF4-FFF2-40B4-BE49-F238E27FC236}">
                <a16:creationId xmlns:a16="http://schemas.microsoft.com/office/drawing/2014/main" id="{786C35BD-923A-F34B-BD7D-14BD3C94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0398"/>
          <a:stretch/>
        </p:blipFill>
        <p:spPr>
          <a:xfrm>
            <a:off x="1334187" y="2096011"/>
            <a:ext cx="3775427" cy="3775427"/>
          </a:xfrm>
          <a:prstGeom prst="rect">
            <a:avLst/>
          </a:prstGeom>
        </p:spPr>
      </p:pic>
      <p:pic>
        <p:nvPicPr>
          <p:cNvPr id="9" name="그림 8" descr="텍스트, 실내, 사람, 천장이(가) 표시된 사진&#10;&#10;자동 생성된 설명">
            <a:extLst>
              <a:ext uri="{FF2B5EF4-FFF2-40B4-BE49-F238E27FC236}">
                <a16:creationId xmlns:a16="http://schemas.microsoft.com/office/drawing/2014/main" id="{F63EEBF2-3EFE-7E41-9AB7-66B7DCBB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/>
          <a:stretch/>
        </p:blipFill>
        <p:spPr>
          <a:xfrm>
            <a:off x="1334187" y="6089272"/>
            <a:ext cx="3775427" cy="3775427"/>
          </a:xfrm>
          <a:prstGeom prst="rect">
            <a:avLst/>
          </a:prstGeom>
        </p:spPr>
      </p:pic>
      <p:pic>
        <p:nvPicPr>
          <p:cNvPr id="11" name="그림 10" descr="텍스트, 실내, 사람, 벽이(가) 표시된 사진&#10;&#10;자동 생성된 설명">
            <a:extLst>
              <a:ext uri="{FF2B5EF4-FFF2-40B4-BE49-F238E27FC236}">
                <a16:creationId xmlns:a16="http://schemas.microsoft.com/office/drawing/2014/main" id="{F12D6478-1EAC-1349-8C9E-5A43F891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9906"/>
          <a:stretch/>
        </p:blipFill>
        <p:spPr>
          <a:xfrm>
            <a:off x="13178388" y="6070221"/>
            <a:ext cx="3775427" cy="3775427"/>
          </a:xfrm>
          <a:prstGeom prst="rect">
            <a:avLst/>
          </a:prstGeom>
        </p:spPr>
      </p:pic>
      <p:pic>
        <p:nvPicPr>
          <p:cNvPr id="13" name="그림 12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870AEE7A-AA3D-3149-AFD3-528A675748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5" b="6773"/>
          <a:stretch/>
        </p:blipFill>
        <p:spPr>
          <a:xfrm>
            <a:off x="13178388" y="2096011"/>
            <a:ext cx="3775427" cy="3775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9CC3B1-88B4-4240-9933-FE55BEB2DD6A}"/>
              </a:ext>
            </a:extLst>
          </p:cNvPr>
          <p:cNvSpPr txBox="1"/>
          <p:nvPr/>
        </p:nvSpPr>
        <p:spPr>
          <a:xfrm>
            <a:off x="5174901" y="4317166"/>
            <a:ext cx="716816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김예진</a:t>
            </a:r>
            <a:endParaRPr kumimoji="1" lang="en-US" altLang="ko-KR" sz="3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클라이언트</a:t>
            </a:r>
            <a:endParaRPr kumimoji="1" lang="en-US" altLang="ko-KR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UX/UI 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설계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Android 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앱 개발</a:t>
            </a:r>
            <a:endParaRPr kumimoji="1" lang="ko-Kore-KR" altLang="en-US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2382C-387A-8048-A2AE-A49320B4CEC8}"/>
              </a:ext>
            </a:extLst>
          </p:cNvPr>
          <p:cNvSpPr txBox="1"/>
          <p:nvPr/>
        </p:nvSpPr>
        <p:spPr>
          <a:xfrm>
            <a:off x="5109613" y="8345828"/>
            <a:ext cx="9370934" cy="15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김태완</a:t>
            </a:r>
            <a:endParaRPr kumimoji="1" lang="en-US" altLang="ko-KR" sz="3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백엔드</a:t>
            </a:r>
            <a:endParaRPr kumimoji="1" lang="en-US" altLang="ko-KR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회원관리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채팅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PUSH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알림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GraphDB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설계</a:t>
            </a:r>
            <a:endParaRPr kumimoji="1" lang="ko-Kore-KR" altLang="en-US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106F4-5E2F-8F4E-B998-B3FF24A625C5}"/>
              </a:ext>
            </a:extLst>
          </p:cNvPr>
          <p:cNvSpPr txBox="1"/>
          <p:nvPr/>
        </p:nvSpPr>
        <p:spPr>
          <a:xfrm>
            <a:off x="7289220" y="2096011"/>
            <a:ext cx="581089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3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김현수</a:t>
            </a:r>
            <a:endParaRPr kumimoji="1" lang="en-US" altLang="ko-KR" sz="3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r"/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백엔드</a:t>
            </a:r>
            <a:endParaRPr kumimoji="1" lang="en-US" altLang="ko-KR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r"/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피드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팔로우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GraphDB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설계</a:t>
            </a:r>
            <a:endParaRPr kumimoji="1" lang="ko-Kore-KR" altLang="en-US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1E0D5-6DBB-FC42-8636-453C8685D265}"/>
              </a:ext>
            </a:extLst>
          </p:cNvPr>
          <p:cNvSpPr txBox="1"/>
          <p:nvPr/>
        </p:nvSpPr>
        <p:spPr>
          <a:xfrm>
            <a:off x="7008972" y="6083209"/>
            <a:ext cx="6104129" cy="154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3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kumimoji="1" lang="en-US" altLang="ko-KR" sz="35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r"/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백엔드</a:t>
            </a:r>
            <a:endParaRPr kumimoji="1" lang="en-US" altLang="ko-KR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r"/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검색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인증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GraphDB</a:t>
            </a:r>
            <a:r>
              <a:rPr kumimoji="1" lang="ko-KR" altLang="en-US" sz="3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설계</a:t>
            </a:r>
            <a:endParaRPr kumimoji="1" lang="en-US" altLang="ko-KR" sz="3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47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E2F1D91-5DBA-C443-898C-8C18B5537F01}"/>
              </a:ext>
            </a:extLst>
          </p:cNvPr>
          <p:cNvSpPr txBox="1"/>
          <p:nvPr/>
        </p:nvSpPr>
        <p:spPr>
          <a:xfrm>
            <a:off x="510209" y="484473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마일스톤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827B4-98CC-0C45-A22B-16E3A74E8538}"/>
              </a:ext>
            </a:extLst>
          </p:cNvPr>
          <p:cNvSpPr txBox="1"/>
          <p:nvPr/>
        </p:nvSpPr>
        <p:spPr>
          <a:xfrm>
            <a:off x="17703568" y="97114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9</a:t>
            </a:r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8EEF3-9DA9-4E35-84E3-08C8D64F4D47}"/>
              </a:ext>
            </a:extLst>
          </p:cNvPr>
          <p:cNvSpPr txBox="1"/>
          <p:nvPr/>
        </p:nvSpPr>
        <p:spPr>
          <a:xfrm>
            <a:off x="2459769" y="151943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387AB-1FC0-4BC5-A4EF-AB449E564FDB}"/>
              </a:ext>
            </a:extLst>
          </p:cNvPr>
          <p:cNvSpPr/>
          <p:nvPr/>
        </p:nvSpPr>
        <p:spPr>
          <a:xfrm>
            <a:off x="2365027" y="2215511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8BE1D1-B098-46D5-973B-46B9E9CB7C44}"/>
              </a:ext>
            </a:extLst>
          </p:cNvPr>
          <p:cNvSpPr txBox="1"/>
          <p:nvPr/>
        </p:nvSpPr>
        <p:spPr>
          <a:xfrm>
            <a:off x="7995669" y="151943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762A6-3BF0-4EA3-A1F5-125D67F381BE}"/>
              </a:ext>
            </a:extLst>
          </p:cNvPr>
          <p:cNvSpPr/>
          <p:nvPr/>
        </p:nvSpPr>
        <p:spPr>
          <a:xfrm>
            <a:off x="7900927" y="2215511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C976C6-CC9B-4D2D-9615-730EFD04C9DD}"/>
              </a:ext>
            </a:extLst>
          </p:cNvPr>
          <p:cNvSpPr txBox="1"/>
          <p:nvPr/>
        </p:nvSpPr>
        <p:spPr>
          <a:xfrm>
            <a:off x="13580060" y="151943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09A993-A054-4FDC-B9FF-1AFD99EF2CF6}"/>
              </a:ext>
            </a:extLst>
          </p:cNvPr>
          <p:cNvSpPr/>
          <p:nvPr/>
        </p:nvSpPr>
        <p:spPr>
          <a:xfrm>
            <a:off x="13485318" y="2215511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구현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B24EF-8079-4DF3-9AD5-1E2079B03DF8}"/>
              </a:ext>
            </a:extLst>
          </p:cNvPr>
          <p:cNvSpPr/>
          <p:nvPr/>
        </p:nvSpPr>
        <p:spPr>
          <a:xfrm>
            <a:off x="2233513" y="3209732"/>
            <a:ext cx="245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네트워크 기본 기능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2C9CF3-0199-4309-B291-D0DDAF075BFE}"/>
              </a:ext>
            </a:extLst>
          </p:cNvPr>
          <p:cNvSpPr/>
          <p:nvPr/>
        </p:nvSpPr>
        <p:spPr>
          <a:xfrm>
            <a:off x="13715598" y="3209732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F6FCEF-7492-4753-9A01-1C37496D17AE}"/>
              </a:ext>
            </a:extLst>
          </p:cNvPr>
          <p:cNvSpPr/>
          <p:nvPr/>
        </p:nvSpPr>
        <p:spPr>
          <a:xfrm>
            <a:off x="8434285" y="3226356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부가 기능</a:t>
            </a:r>
          </a:p>
        </p:txBody>
      </p:sp>
      <p:sp>
        <p:nvSpPr>
          <p:cNvPr id="47" name="사각형: 둥근 모서리 24">
            <a:extLst>
              <a:ext uri="{FF2B5EF4-FFF2-40B4-BE49-F238E27FC236}">
                <a16:creationId xmlns:a16="http://schemas.microsoft.com/office/drawing/2014/main" id="{A3F0E964-4EA1-47AB-815F-2729F75EB02A}"/>
              </a:ext>
            </a:extLst>
          </p:cNvPr>
          <p:cNvSpPr/>
          <p:nvPr/>
        </p:nvSpPr>
        <p:spPr>
          <a:xfrm>
            <a:off x="1566482" y="3685720"/>
            <a:ext cx="3995312" cy="53480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2A57E7-BC4E-456D-8BBF-51755BB77AE5}"/>
              </a:ext>
            </a:extLst>
          </p:cNvPr>
          <p:cNvSpPr/>
          <p:nvPr/>
        </p:nvSpPr>
        <p:spPr>
          <a:xfrm>
            <a:off x="1747710" y="4241613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C8C663-5168-46B2-840C-A6F682D8D4F2}"/>
              </a:ext>
            </a:extLst>
          </p:cNvPr>
          <p:cNvSpPr/>
          <p:nvPr/>
        </p:nvSpPr>
        <p:spPr>
          <a:xfrm>
            <a:off x="1752276" y="6235636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FD999E96-ADBD-4866-BA7F-B745B8BC4E74}"/>
              </a:ext>
            </a:extLst>
          </p:cNvPr>
          <p:cNvSpPr/>
          <p:nvPr/>
        </p:nvSpPr>
        <p:spPr>
          <a:xfrm>
            <a:off x="1783534" y="6655015"/>
            <a:ext cx="94527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</a:t>
            </a:r>
          </a:p>
        </p:txBody>
      </p:sp>
      <p:sp>
        <p:nvSpPr>
          <p:cNvPr id="57" name="사각형: 둥근 모서리 6">
            <a:extLst>
              <a:ext uri="{FF2B5EF4-FFF2-40B4-BE49-F238E27FC236}">
                <a16:creationId xmlns:a16="http://schemas.microsoft.com/office/drawing/2014/main" id="{9D6D88C1-A23C-40FB-9882-44825D433648}"/>
              </a:ext>
            </a:extLst>
          </p:cNvPr>
          <p:cNvSpPr/>
          <p:nvPr/>
        </p:nvSpPr>
        <p:spPr>
          <a:xfrm>
            <a:off x="2799954" y="6655015"/>
            <a:ext cx="1126091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회원가입</a:t>
            </a:r>
          </a:p>
        </p:txBody>
      </p:sp>
      <p:sp>
        <p:nvSpPr>
          <p:cNvPr id="58" name="사각형: 둥근 모서리 6">
            <a:extLst>
              <a:ext uri="{FF2B5EF4-FFF2-40B4-BE49-F238E27FC236}">
                <a16:creationId xmlns:a16="http://schemas.microsoft.com/office/drawing/2014/main" id="{44E67556-BE4D-4AD3-A9F4-7814583BC9FA}"/>
              </a:ext>
            </a:extLst>
          </p:cNvPr>
          <p:cNvSpPr/>
          <p:nvPr/>
        </p:nvSpPr>
        <p:spPr>
          <a:xfrm>
            <a:off x="1783534" y="7079539"/>
            <a:ext cx="113729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인증</a:t>
            </a:r>
          </a:p>
        </p:txBody>
      </p:sp>
      <p:sp>
        <p:nvSpPr>
          <p:cNvPr id="59" name="사각형: 둥근 모서리 6">
            <a:extLst>
              <a:ext uri="{FF2B5EF4-FFF2-40B4-BE49-F238E27FC236}">
                <a16:creationId xmlns:a16="http://schemas.microsoft.com/office/drawing/2014/main" id="{14BF8773-1AB8-4190-BFA8-06154CDBBE77}"/>
              </a:ext>
            </a:extLst>
          </p:cNvPr>
          <p:cNvSpPr/>
          <p:nvPr/>
        </p:nvSpPr>
        <p:spPr>
          <a:xfrm>
            <a:off x="1744506" y="4664011"/>
            <a:ext cx="113729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회원가입</a:t>
            </a:r>
          </a:p>
        </p:txBody>
      </p:sp>
      <p:sp>
        <p:nvSpPr>
          <p:cNvPr id="60" name="사각형: 둥근 모서리 6">
            <a:extLst>
              <a:ext uri="{FF2B5EF4-FFF2-40B4-BE49-F238E27FC236}">
                <a16:creationId xmlns:a16="http://schemas.microsoft.com/office/drawing/2014/main" id="{204992E8-BC2D-459E-8356-2043764AF44C}"/>
              </a:ext>
            </a:extLst>
          </p:cNvPr>
          <p:cNvSpPr/>
          <p:nvPr/>
        </p:nvSpPr>
        <p:spPr>
          <a:xfrm>
            <a:off x="3983683" y="6655015"/>
            <a:ext cx="1375229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프로필 관리</a:t>
            </a:r>
          </a:p>
        </p:txBody>
      </p:sp>
      <p:sp>
        <p:nvSpPr>
          <p:cNvPr id="61" name="사각형: 둥근 모서리 6">
            <a:extLst>
              <a:ext uri="{FF2B5EF4-FFF2-40B4-BE49-F238E27FC236}">
                <a16:creationId xmlns:a16="http://schemas.microsoft.com/office/drawing/2014/main" id="{4BB562B5-F3BC-43A3-ADD2-5EFBD14A5FB6}"/>
              </a:ext>
            </a:extLst>
          </p:cNvPr>
          <p:cNvSpPr/>
          <p:nvPr/>
        </p:nvSpPr>
        <p:spPr>
          <a:xfrm>
            <a:off x="2919018" y="4664502"/>
            <a:ext cx="1017876" cy="3511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</a:t>
            </a:r>
          </a:p>
        </p:txBody>
      </p:sp>
      <p:sp>
        <p:nvSpPr>
          <p:cNvPr id="64" name="사각형: 둥근 모서리 6">
            <a:extLst>
              <a:ext uri="{FF2B5EF4-FFF2-40B4-BE49-F238E27FC236}">
                <a16:creationId xmlns:a16="http://schemas.microsoft.com/office/drawing/2014/main" id="{E098B06B-A4FA-484C-8AA6-A7F1C182C08C}"/>
              </a:ext>
            </a:extLst>
          </p:cNvPr>
          <p:cNvSpPr/>
          <p:nvPr/>
        </p:nvSpPr>
        <p:spPr>
          <a:xfrm>
            <a:off x="2975682" y="7083968"/>
            <a:ext cx="190072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컨텐츠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lang="ko-KR" altLang="en-US" sz="16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5" name="사각형: 둥근 모서리 6">
            <a:extLst>
              <a:ext uri="{FF2B5EF4-FFF2-40B4-BE49-F238E27FC236}">
                <a16:creationId xmlns:a16="http://schemas.microsoft.com/office/drawing/2014/main" id="{6C82FE99-3B4D-44AD-92B7-8A236C58C181}"/>
              </a:ext>
            </a:extLst>
          </p:cNvPr>
          <p:cNvSpPr/>
          <p:nvPr/>
        </p:nvSpPr>
        <p:spPr>
          <a:xfrm>
            <a:off x="1781722" y="7504063"/>
            <a:ext cx="113729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피드</a:t>
            </a:r>
          </a:p>
        </p:txBody>
      </p:sp>
      <p:sp>
        <p:nvSpPr>
          <p:cNvPr id="66" name="사각형: 둥근 모서리 6">
            <a:extLst>
              <a:ext uri="{FF2B5EF4-FFF2-40B4-BE49-F238E27FC236}">
                <a16:creationId xmlns:a16="http://schemas.microsoft.com/office/drawing/2014/main" id="{77456A89-DF44-4E6F-AF0D-C17E4772F314}"/>
              </a:ext>
            </a:extLst>
          </p:cNvPr>
          <p:cNvSpPr/>
          <p:nvPr/>
        </p:nvSpPr>
        <p:spPr>
          <a:xfrm>
            <a:off x="2993220" y="7504063"/>
            <a:ext cx="157338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팔로우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ko-KR" altLang="en-US" sz="16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팔로잉</a:t>
            </a:r>
            <a:endParaRPr lang="ko-KR" altLang="en-US" sz="16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7" name="사각형: 둥근 모서리 6">
            <a:extLst>
              <a:ext uri="{FF2B5EF4-FFF2-40B4-BE49-F238E27FC236}">
                <a16:creationId xmlns:a16="http://schemas.microsoft.com/office/drawing/2014/main" id="{5451715E-28A2-4F84-8929-9AAC92A56D65}"/>
              </a:ext>
            </a:extLst>
          </p:cNvPr>
          <p:cNvSpPr/>
          <p:nvPr/>
        </p:nvSpPr>
        <p:spPr>
          <a:xfrm>
            <a:off x="3977292" y="4664011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게시글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관리</a:t>
            </a:r>
          </a:p>
        </p:txBody>
      </p:sp>
      <p:sp>
        <p:nvSpPr>
          <p:cNvPr id="68" name="사각형: 둥근 모서리 6">
            <a:extLst>
              <a:ext uri="{FF2B5EF4-FFF2-40B4-BE49-F238E27FC236}">
                <a16:creationId xmlns:a16="http://schemas.microsoft.com/office/drawing/2014/main" id="{D6682FBC-022D-4EB3-B44C-FFB3BAAA8169}"/>
              </a:ext>
            </a:extLst>
          </p:cNvPr>
          <p:cNvSpPr/>
          <p:nvPr/>
        </p:nvSpPr>
        <p:spPr>
          <a:xfrm>
            <a:off x="1744505" y="5122353"/>
            <a:ext cx="113729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친구 관리</a:t>
            </a:r>
          </a:p>
        </p:txBody>
      </p:sp>
      <p:sp>
        <p:nvSpPr>
          <p:cNvPr id="69" name="사각형: 둥근 모서리 6">
            <a:extLst>
              <a:ext uri="{FF2B5EF4-FFF2-40B4-BE49-F238E27FC236}">
                <a16:creationId xmlns:a16="http://schemas.microsoft.com/office/drawing/2014/main" id="{2486F2E3-E896-4988-8C4B-C466AF80DB1B}"/>
              </a:ext>
            </a:extLst>
          </p:cNvPr>
          <p:cNvSpPr/>
          <p:nvPr/>
        </p:nvSpPr>
        <p:spPr>
          <a:xfrm>
            <a:off x="2919017" y="5122353"/>
            <a:ext cx="1017876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페이징</a:t>
            </a:r>
          </a:p>
        </p:txBody>
      </p:sp>
      <p:sp>
        <p:nvSpPr>
          <p:cNvPr id="70" name="사각형: 둥근 모서리 24">
            <a:extLst>
              <a:ext uri="{FF2B5EF4-FFF2-40B4-BE49-F238E27FC236}">
                <a16:creationId xmlns:a16="http://schemas.microsoft.com/office/drawing/2014/main" id="{827430EE-931D-4C90-9F73-926ABC04171A}"/>
              </a:ext>
            </a:extLst>
          </p:cNvPr>
          <p:cNvSpPr/>
          <p:nvPr/>
        </p:nvSpPr>
        <p:spPr>
          <a:xfrm>
            <a:off x="7088676" y="3685720"/>
            <a:ext cx="3995312" cy="53480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4587EA-4A19-4817-9293-97BCB2A69243}"/>
              </a:ext>
            </a:extLst>
          </p:cNvPr>
          <p:cNvSpPr/>
          <p:nvPr/>
        </p:nvSpPr>
        <p:spPr>
          <a:xfrm>
            <a:off x="7246899" y="4297175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B3A3A5-06E4-44CC-BA8B-F27AFA12E1DE}"/>
              </a:ext>
            </a:extLst>
          </p:cNvPr>
          <p:cNvSpPr/>
          <p:nvPr/>
        </p:nvSpPr>
        <p:spPr>
          <a:xfrm>
            <a:off x="7238834" y="6264555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73" name="사각형: 둥근 모서리 6">
            <a:extLst>
              <a:ext uri="{FF2B5EF4-FFF2-40B4-BE49-F238E27FC236}">
                <a16:creationId xmlns:a16="http://schemas.microsoft.com/office/drawing/2014/main" id="{1F9205DC-B212-4992-B72D-952D740F0361}"/>
              </a:ext>
            </a:extLst>
          </p:cNvPr>
          <p:cNvSpPr/>
          <p:nvPr/>
        </p:nvSpPr>
        <p:spPr>
          <a:xfrm>
            <a:off x="9001713" y="7164536"/>
            <a:ext cx="122906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1:1 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</a:p>
        </p:txBody>
      </p:sp>
      <p:sp>
        <p:nvSpPr>
          <p:cNvPr id="74" name="사각형: 둥근 모서리 6">
            <a:extLst>
              <a:ext uri="{FF2B5EF4-FFF2-40B4-BE49-F238E27FC236}">
                <a16:creationId xmlns:a16="http://schemas.microsoft.com/office/drawing/2014/main" id="{1BBB1C6E-E2E3-468C-957B-88B661056C4A}"/>
              </a:ext>
            </a:extLst>
          </p:cNvPr>
          <p:cNvSpPr/>
          <p:nvPr/>
        </p:nvSpPr>
        <p:spPr>
          <a:xfrm>
            <a:off x="8174863" y="6714636"/>
            <a:ext cx="678967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</a:t>
            </a:r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9FC14EA2-AD30-4093-A935-92BAC30BA8A7}"/>
              </a:ext>
            </a:extLst>
          </p:cNvPr>
          <p:cNvSpPr/>
          <p:nvPr/>
        </p:nvSpPr>
        <p:spPr>
          <a:xfrm>
            <a:off x="7307546" y="7179402"/>
            <a:ext cx="1623868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자동완성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lang="ko-KR" altLang="en-US" sz="16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6" name="사각형: 둥근 모서리 6">
            <a:extLst>
              <a:ext uri="{FF2B5EF4-FFF2-40B4-BE49-F238E27FC236}">
                <a16:creationId xmlns:a16="http://schemas.microsoft.com/office/drawing/2014/main" id="{A4694990-1496-4808-AE74-C542A1A1DBED}"/>
              </a:ext>
            </a:extLst>
          </p:cNvPr>
          <p:cNvSpPr/>
          <p:nvPr/>
        </p:nvSpPr>
        <p:spPr>
          <a:xfrm>
            <a:off x="7266477" y="4711647"/>
            <a:ext cx="911731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</a:p>
        </p:txBody>
      </p:sp>
      <p:sp>
        <p:nvSpPr>
          <p:cNvPr id="77" name="사각형: 둥근 모서리 6">
            <a:extLst>
              <a:ext uri="{FF2B5EF4-FFF2-40B4-BE49-F238E27FC236}">
                <a16:creationId xmlns:a16="http://schemas.microsoft.com/office/drawing/2014/main" id="{F86E7160-E0CC-4987-BD7B-84C29262F7E8}"/>
              </a:ext>
            </a:extLst>
          </p:cNvPr>
          <p:cNvSpPr/>
          <p:nvPr/>
        </p:nvSpPr>
        <p:spPr>
          <a:xfrm>
            <a:off x="8926449" y="6711141"/>
            <a:ext cx="2017885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6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하이라이팅</a:t>
            </a:r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lang="ko-KR" altLang="en-US" sz="16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8" name="사각형: 둥근 모서리 6">
            <a:extLst>
              <a:ext uri="{FF2B5EF4-FFF2-40B4-BE49-F238E27FC236}">
                <a16:creationId xmlns:a16="http://schemas.microsoft.com/office/drawing/2014/main" id="{68B29EF1-DFFB-4C14-B632-5C353AEC2794}"/>
              </a:ext>
            </a:extLst>
          </p:cNvPr>
          <p:cNvSpPr/>
          <p:nvPr/>
        </p:nvSpPr>
        <p:spPr>
          <a:xfrm>
            <a:off x="8248044" y="4706124"/>
            <a:ext cx="846058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</a:t>
            </a:r>
          </a:p>
        </p:txBody>
      </p:sp>
      <p:sp>
        <p:nvSpPr>
          <p:cNvPr id="79" name="사각형: 둥근 모서리 6">
            <a:extLst>
              <a:ext uri="{FF2B5EF4-FFF2-40B4-BE49-F238E27FC236}">
                <a16:creationId xmlns:a16="http://schemas.microsoft.com/office/drawing/2014/main" id="{7A010D75-D6E4-4C77-8E05-884598D99ED0}"/>
              </a:ext>
            </a:extLst>
          </p:cNvPr>
          <p:cNvSpPr/>
          <p:nvPr/>
        </p:nvSpPr>
        <p:spPr>
          <a:xfrm>
            <a:off x="7307546" y="6714294"/>
            <a:ext cx="794698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</a:t>
            </a:r>
          </a:p>
        </p:txBody>
      </p:sp>
      <p:sp>
        <p:nvSpPr>
          <p:cNvPr id="80" name="사각형: 둥근 모서리 6">
            <a:extLst>
              <a:ext uri="{FF2B5EF4-FFF2-40B4-BE49-F238E27FC236}">
                <a16:creationId xmlns:a16="http://schemas.microsoft.com/office/drawing/2014/main" id="{E7BAB8B3-E9D1-4228-8C77-DA2CB51CD69B}"/>
              </a:ext>
            </a:extLst>
          </p:cNvPr>
          <p:cNvSpPr/>
          <p:nvPr/>
        </p:nvSpPr>
        <p:spPr>
          <a:xfrm>
            <a:off x="7307546" y="7632797"/>
            <a:ext cx="136748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피드 최적화</a:t>
            </a:r>
          </a:p>
        </p:txBody>
      </p:sp>
      <p:sp>
        <p:nvSpPr>
          <p:cNvPr id="81" name="사각형: 둥근 모서리 6">
            <a:extLst>
              <a:ext uri="{FF2B5EF4-FFF2-40B4-BE49-F238E27FC236}">
                <a16:creationId xmlns:a16="http://schemas.microsoft.com/office/drawing/2014/main" id="{6477FE6C-2CA5-4A05-97F5-4B1A41BBA6F3}"/>
              </a:ext>
            </a:extLst>
          </p:cNvPr>
          <p:cNvSpPr/>
          <p:nvPr/>
        </p:nvSpPr>
        <p:spPr>
          <a:xfrm>
            <a:off x="8769343" y="7632797"/>
            <a:ext cx="136748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성능 개선</a:t>
            </a:r>
          </a:p>
        </p:txBody>
      </p:sp>
      <p:sp>
        <p:nvSpPr>
          <p:cNvPr id="82" name="사각형: 둥근 모서리 6">
            <a:extLst>
              <a:ext uri="{FF2B5EF4-FFF2-40B4-BE49-F238E27FC236}">
                <a16:creationId xmlns:a16="http://schemas.microsoft.com/office/drawing/2014/main" id="{D51B3BEB-5502-4056-A630-9288ADA9881D}"/>
              </a:ext>
            </a:extLst>
          </p:cNvPr>
          <p:cNvSpPr/>
          <p:nvPr/>
        </p:nvSpPr>
        <p:spPr>
          <a:xfrm>
            <a:off x="3974110" y="5122353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계정 관리</a:t>
            </a:r>
          </a:p>
        </p:txBody>
      </p:sp>
      <p:sp>
        <p:nvSpPr>
          <p:cNvPr id="85" name="사각형: 둥근 모서리 24">
            <a:extLst>
              <a:ext uri="{FF2B5EF4-FFF2-40B4-BE49-F238E27FC236}">
                <a16:creationId xmlns:a16="http://schemas.microsoft.com/office/drawing/2014/main" id="{B3B2FDEE-B081-4A14-BB1B-1D91C6B310AD}"/>
              </a:ext>
            </a:extLst>
          </p:cNvPr>
          <p:cNvSpPr/>
          <p:nvPr/>
        </p:nvSpPr>
        <p:spPr>
          <a:xfrm>
            <a:off x="12604563" y="3685719"/>
            <a:ext cx="3995312" cy="53480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ADFFE1-96E0-48FC-8538-CCBD4E9B11E1}"/>
              </a:ext>
            </a:extLst>
          </p:cNvPr>
          <p:cNvSpPr/>
          <p:nvPr/>
        </p:nvSpPr>
        <p:spPr>
          <a:xfrm>
            <a:off x="12771712" y="4289829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1B9CA33-A40A-4605-8102-34AB9F3820E0}"/>
              </a:ext>
            </a:extLst>
          </p:cNvPr>
          <p:cNvSpPr/>
          <p:nvPr/>
        </p:nvSpPr>
        <p:spPr>
          <a:xfrm>
            <a:off x="12752671" y="6282688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sp>
        <p:nvSpPr>
          <p:cNvPr id="88" name="사각형: 둥근 모서리 6">
            <a:extLst>
              <a:ext uri="{FF2B5EF4-FFF2-40B4-BE49-F238E27FC236}">
                <a16:creationId xmlns:a16="http://schemas.microsoft.com/office/drawing/2014/main" id="{C5FFC22E-E072-4452-B5ED-81D34D8DC21C}"/>
              </a:ext>
            </a:extLst>
          </p:cNvPr>
          <p:cNvSpPr/>
          <p:nvPr/>
        </p:nvSpPr>
        <p:spPr>
          <a:xfrm>
            <a:off x="12839191" y="6707401"/>
            <a:ext cx="1132144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백오피스</a:t>
            </a:r>
          </a:p>
        </p:txBody>
      </p:sp>
      <p:sp>
        <p:nvSpPr>
          <p:cNvPr id="89" name="사각형: 둥근 모서리 6">
            <a:extLst>
              <a:ext uri="{FF2B5EF4-FFF2-40B4-BE49-F238E27FC236}">
                <a16:creationId xmlns:a16="http://schemas.microsoft.com/office/drawing/2014/main" id="{448A874C-A688-4652-AC4E-89E7093B33EE}"/>
              </a:ext>
            </a:extLst>
          </p:cNvPr>
          <p:cNvSpPr/>
          <p:nvPr/>
        </p:nvSpPr>
        <p:spPr>
          <a:xfrm>
            <a:off x="12822957" y="7138144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 최적화</a:t>
            </a:r>
          </a:p>
        </p:txBody>
      </p:sp>
      <p:sp>
        <p:nvSpPr>
          <p:cNvPr id="91" name="사각형: 둥근 모서리 6">
            <a:extLst>
              <a:ext uri="{FF2B5EF4-FFF2-40B4-BE49-F238E27FC236}">
                <a16:creationId xmlns:a16="http://schemas.microsoft.com/office/drawing/2014/main" id="{FB36C4F5-C587-40A2-AD8B-77699F449B6E}"/>
              </a:ext>
            </a:extLst>
          </p:cNvPr>
          <p:cNvSpPr/>
          <p:nvPr/>
        </p:nvSpPr>
        <p:spPr>
          <a:xfrm>
            <a:off x="12848341" y="4669207"/>
            <a:ext cx="1805786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앱 메모리 관리</a:t>
            </a:r>
          </a:p>
        </p:txBody>
      </p:sp>
      <p:sp>
        <p:nvSpPr>
          <p:cNvPr id="92" name="사각형: 둥근 모서리 6">
            <a:extLst>
              <a:ext uri="{FF2B5EF4-FFF2-40B4-BE49-F238E27FC236}">
                <a16:creationId xmlns:a16="http://schemas.microsoft.com/office/drawing/2014/main" id="{32F23DD9-E919-491E-AD55-59F331676330}"/>
              </a:ext>
            </a:extLst>
          </p:cNvPr>
          <p:cNvSpPr/>
          <p:nvPr/>
        </p:nvSpPr>
        <p:spPr>
          <a:xfrm>
            <a:off x="14016164" y="6707401"/>
            <a:ext cx="136748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다대다 채팅</a:t>
            </a:r>
          </a:p>
        </p:txBody>
      </p:sp>
      <p:sp>
        <p:nvSpPr>
          <p:cNvPr id="93" name="사각형: 둥근 모서리 6">
            <a:extLst>
              <a:ext uri="{FF2B5EF4-FFF2-40B4-BE49-F238E27FC236}">
                <a16:creationId xmlns:a16="http://schemas.microsoft.com/office/drawing/2014/main" id="{AED1E3A6-3EC9-496A-9776-FFF6CEB59CEB}"/>
              </a:ext>
            </a:extLst>
          </p:cNvPr>
          <p:cNvSpPr/>
          <p:nvPr/>
        </p:nvSpPr>
        <p:spPr>
          <a:xfrm>
            <a:off x="12848341" y="5083874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다대다 채팅</a:t>
            </a:r>
          </a:p>
        </p:txBody>
      </p:sp>
      <p:sp>
        <p:nvSpPr>
          <p:cNvPr id="97" name="사각형: 둥근 모서리 6">
            <a:extLst>
              <a:ext uri="{FF2B5EF4-FFF2-40B4-BE49-F238E27FC236}">
                <a16:creationId xmlns:a16="http://schemas.microsoft.com/office/drawing/2014/main" id="{29B31F54-3324-46C2-86AE-202FCE57AE9A}"/>
              </a:ext>
            </a:extLst>
          </p:cNvPr>
          <p:cNvSpPr/>
          <p:nvPr/>
        </p:nvSpPr>
        <p:spPr>
          <a:xfrm>
            <a:off x="14692906" y="4666507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UX 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개선</a:t>
            </a:r>
          </a:p>
        </p:txBody>
      </p:sp>
      <p:sp>
        <p:nvSpPr>
          <p:cNvPr id="98" name="사각형: 둥근 모서리 6">
            <a:extLst>
              <a:ext uri="{FF2B5EF4-FFF2-40B4-BE49-F238E27FC236}">
                <a16:creationId xmlns:a16="http://schemas.microsoft.com/office/drawing/2014/main" id="{9917E43A-65FE-416B-87C1-097016BFE59D}"/>
              </a:ext>
            </a:extLst>
          </p:cNvPr>
          <p:cNvSpPr/>
          <p:nvPr/>
        </p:nvSpPr>
        <p:spPr>
          <a:xfrm>
            <a:off x="14239996" y="7138144"/>
            <a:ext cx="1352153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 튜닝</a:t>
            </a:r>
          </a:p>
        </p:txBody>
      </p:sp>
      <p:sp>
        <p:nvSpPr>
          <p:cNvPr id="99" name="사각형: 둥근 모서리 6">
            <a:extLst>
              <a:ext uri="{FF2B5EF4-FFF2-40B4-BE49-F238E27FC236}">
                <a16:creationId xmlns:a16="http://schemas.microsoft.com/office/drawing/2014/main" id="{0CCC7020-9181-47F6-A97E-BA8961D350BD}"/>
              </a:ext>
            </a:extLst>
          </p:cNvPr>
          <p:cNvSpPr/>
          <p:nvPr/>
        </p:nvSpPr>
        <p:spPr>
          <a:xfrm>
            <a:off x="12822957" y="7562857"/>
            <a:ext cx="1132144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쇼핑 검색</a:t>
            </a:r>
          </a:p>
        </p:txBody>
      </p:sp>
      <p:sp>
        <p:nvSpPr>
          <p:cNvPr id="102" name="사각형: 둥근 모서리 6">
            <a:extLst>
              <a:ext uri="{FF2B5EF4-FFF2-40B4-BE49-F238E27FC236}">
                <a16:creationId xmlns:a16="http://schemas.microsoft.com/office/drawing/2014/main" id="{7A8E27C5-1CB6-4515-B6E9-46B49728899C}"/>
              </a:ext>
            </a:extLst>
          </p:cNvPr>
          <p:cNvSpPr/>
          <p:nvPr/>
        </p:nvSpPr>
        <p:spPr>
          <a:xfrm>
            <a:off x="14006345" y="7558383"/>
            <a:ext cx="1898414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MSA 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 수집</a:t>
            </a:r>
          </a:p>
        </p:txBody>
      </p:sp>
      <p:sp>
        <p:nvSpPr>
          <p:cNvPr id="103" name="사각형: 둥근 모서리 6">
            <a:extLst>
              <a:ext uri="{FF2B5EF4-FFF2-40B4-BE49-F238E27FC236}">
                <a16:creationId xmlns:a16="http://schemas.microsoft.com/office/drawing/2014/main" id="{03FCF0E0-FB05-43F7-871C-28B78C733503}"/>
              </a:ext>
            </a:extLst>
          </p:cNvPr>
          <p:cNvSpPr/>
          <p:nvPr/>
        </p:nvSpPr>
        <p:spPr>
          <a:xfrm>
            <a:off x="12820240" y="7975750"/>
            <a:ext cx="1898414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MSA 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모니터링</a:t>
            </a:r>
          </a:p>
        </p:txBody>
      </p:sp>
      <p:sp>
        <p:nvSpPr>
          <p:cNvPr id="104" name="사각형: 둥근 모서리 6">
            <a:extLst>
              <a:ext uri="{FF2B5EF4-FFF2-40B4-BE49-F238E27FC236}">
                <a16:creationId xmlns:a16="http://schemas.microsoft.com/office/drawing/2014/main" id="{9B6DBB5A-D426-479F-A917-2F86F23B5136}"/>
              </a:ext>
            </a:extLst>
          </p:cNvPr>
          <p:cNvSpPr/>
          <p:nvPr/>
        </p:nvSpPr>
        <p:spPr>
          <a:xfrm>
            <a:off x="14766878" y="7975750"/>
            <a:ext cx="1518571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CI/CD </a:t>
            </a:r>
            <a:r>
              <a:rPr lang="ko-KR" altLang="en-US" sz="16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자동화</a:t>
            </a:r>
          </a:p>
        </p:txBody>
      </p:sp>
    </p:spTree>
    <p:extLst>
      <p:ext uri="{BB962C8B-B14F-4D97-AF65-F5344CB8AC3E}">
        <p14:creationId xmlns:p14="http://schemas.microsoft.com/office/powerpoint/2010/main" val="94708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E2F1D91-5DBA-C443-898C-8C18B5537F01}"/>
              </a:ext>
            </a:extLst>
          </p:cNvPr>
          <p:cNvSpPr txBox="1"/>
          <p:nvPr/>
        </p:nvSpPr>
        <p:spPr>
          <a:xfrm>
            <a:off x="752941" y="487457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개발 일정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5" name="사각형: 둥근 모서리 3">
            <a:extLst>
              <a:ext uri="{FF2B5EF4-FFF2-40B4-BE49-F238E27FC236}">
                <a16:creationId xmlns:a16="http://schemas.microsoft.com/office/drawing/2014/main" id="{0E92E092-D09F-9641-A371-43A57E0E6756}"/>
              </a:ext>
            </a:extLst>
          </p:cNvPr>
          <p:cNvSpPr/>
          <p:nvPr/>
        </p:nvSpPr>
        <p:spPr>
          <a:xfrm>
            <a:off x="758839" y="2436544"/>
            <a:ext cx="1993931" cy="173647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기획</a:t>
            </a:r>
          </a:p>
        </p:txBody>
      </p:sp>
      <p:sp>
        <p:nvSpPr>
          <p:cNvPr id="36" name="사각형: 둥근 모서리 4">
            <a:extLst>
              <a:ext uri="{FF2B5EF4-FFF2-40B4-BE49-F238E27FC236}">
                <a16:creationId xmlns:a16="http://schemas.microsoft.com/office/drawing/2014/main" id="{164607D1-3CAC-AE46-B4EC-81B9506B1FD0}"/>
              </a:ext>
            </a:extLst>
          </p:cNvPr>
          <p:cNvSpPr/>
          <p:nvPr/>
        </p:nvSpPr>
        <p:spPr>
          <a:xfrm>
            <a:off x="758839" y="4236063"/>
            <a:ext cx="1993931" cy="41465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개발</a:t>
            </a:r>
          </a:p>
        </p:txBody>
      </p:sp>
      <p:sp>
        <p:nvSpPr>
          <p:cNvPr id="37" name="사각형: 둥근 모서리 5">
            <a:extLst>
              <a:ext uri="{FF2B5EF4-FFF2-40B4-BE49-F238E27FC236}">
                <a16:creationId xmlns:a16="http://schemas.microsoft.com/office/drawing/2014/main" id="{DA790303-F3EB-5942-9E2A-3A0F564DA2D3}"/>
              </a:ext>
            </a:extLst>
          </p:cNvPr>
          <p:cNvSpPr/>
          <p:nvPr/>
        </p:nvSpPr>
        <p:spPr>
          <a:xfrm>
            <a:off x="752941" y="8462501"/>
            <a:ext cx="1993931" cy="13340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테스트</a:t>
            </a:r>
          </a:p>
        </p:txBody>
      </p:sp>
      <p:sp>
        <p:nvSpPr>
          <p:cNvPr id="38" name="사각형: 둥근 모서리 6">
            <a:extLst>
              <a:ext uri="{FF2B5EF4-FFF2-40B4-BE49-F238E27FC236}">
                <a16:creationId xmlns:a16="http://schemas.microsoft.com/office/drawing/2014/main" id="{220199B0-5F56-914D-A61B-DDF1BFE021FA}"/>
              </a:ext>
            </a:extLst>
          </p:cNvPr>
          <p:cNvSpPr/>
          <p:nvPr/>
        </p:nvSpPr>
        <p:spPr>
          <a:xfrm>
            <a:off x="2874658" y="1485899"/>
            <a:ext cx="2337455" cy="7997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en-US" altLang="ko-KR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</a:p>
        </p:txBody>
      </p:sp>
      <p:sp>
        <p:nvSpPr>
          <p:cNvPr id="39" name="사각형: 둥근 모서리 7">
            <a:extLst>
              <a:ext uri="{FF2B5EF4-FFF2-40B4-BE49-F238E27FC236}">
                <a16:creationId xmlns:a16="http://schemas.microsoft.com/office/drawing/2014/main" id="{15C701AD-3CDD-8D46-AD7E-0F45E1F7A65E}"/>
              </a:ext>
            </a:extLst>
          </p:cNvPr>
          <p:cNvSpPr/>
          <p:nvPr/>
        </p:nvSpPr>
        <p:spPr>
          <a:xfrm>
            <a:off x="5334000" y="1485900"/>
            <a:ext cx="3647012" cy="7997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en-US" altLang="ko-KR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4</a:t>
            </a:r>
            <a:endParaRPr lang="ko-KR" sz="28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0" name="사각형: 둥근 모서리 8">
            <a:extLst>
              <a:ext uri="{FF2B5EF4-FFF2-40B4-BE49-F238E27FC236}">
                <a16:creationId xmlns:a16="http://schemas.microsoft.com/office/drawing/2014/main" id="{7F6F32F4-59FF-B749-9E9F-A157E52E961A}"/>
              </a:ext>
            </a:extLst>
          </p:cNvPr>
          <p:cNvSpPr/>
          <p:nvPr/>
        </p:nvSpPr>
        <p:spPr>
          <a:xfrm>
            <a:off x="9088646" y="1485128"/>
            <a:ext cx="2520000" cy="7794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5</a:t>
            </a:r>
            <a:r>
              <a:rPr lang="en-US" altLang="ko-KR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6</a:t>
            </a:r>
          </a:p>
        </p:txBody>
      </p:sp>
      <p:sp>
        <p:nvSpPr>
          <p:cNvPr id="41" name="사각형: 둥근 모서리 9">
            <a:extLst>
              <a:ext uri="{FF2B5EF4-FFF2-40B4-BE49-F238E27FC236}">
                <a16:creationId xmlns:a16="http://schemas.microsoft.com/office/drawing/2014/main" id="{E35347C6-B9BD-5C4E-A682-17066FADD0B7}"/>
              </a:ext>
            </a:extLst>
          </p:cNvPr>
          <p:cNvSpPr/>
          <p:nvPr/>
        </p:nvSpPr>
        <p:spPr>
          <a:xfrm>
            <a:off x="11716280" y="1482837"/>
            <a:ext cx="2794777" cy="7794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7~8</a:t>
            </a:r>
          </a:p>
        </p:txBody>
      </p:sp>
      <p:sp>
        <p:nvSpPr>
          <p:cNvPr id="42" name="사각형: 둥근 모서리 10">
            <a:extLst>
              <a:ext uri="{FF2B5EF4-FFF2-40B4-BE49-F238E27FC236}">
                <a16:creationId xmlns:a16="http://schemas.microsoft.com/office/drawing/2014/main" id="{CFF6E5F1-80AD-D149-B06E-52E2DEEB9899}"/>
              </a:ext>
            </a:extLst>
          </p:cNvPr>
          <p:cNvSpPr/>
          <p:nvPr/>
        </p:nvSpPr>
        <p:spPr>
          <a:xfrm>
            <a:off x="14684266" y="1482837"/>
            <a:ext cx="2911548" cy="7794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담당자</a:t>
            </a:r>
          </a:p>
        </p:txBody>
      </p:sp>
      <p:sp>
        <p:nvSpPr>
          <p:cNvPr id="43" name="사각형: 둥근 모서리 12">
            <a:extLst>
              <a:ext uri="{FF2B5EF4-FFF2-40B4-BE49-F238E27FC236}">
                <a16:creationId xmlns:a16="http://schemas.microsoft.com/office/drawing/2014/main" id="{7A8B7CF8-3482-684F-BC1D-EAF11AB408FA}"/>
              </a:ext>
            </a:extLst>
          </p:cNvPr>
          <p:cNvSpPr/>
          <p:nvPr/>
        </p:nvSpPr>
        <p:spPr>
          <a:xfrm>
            <a:off x="14684266" y="4236063"/>
            <a:ext cx="2911547" cy="10713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김예진</a:t>
            </a:r>
          </a:p>
        </p:txBody>
      </p:sp>
      <p:sp>
        <p:nvSpPr>
          <p:cNvPr id="44" name="사각형: 둥근 모서리 13">
            <a:extLst>
              <a:ext uri="{FF2B5EF4-FFF2-40B4-BE49-F238E27FC236}">
                <a16:creationId xmlns:a16="http://schemas.microsoft.com/office/drawing/2014/main" id="{97C36171-EB59-BA48-AF11-89D0B9F7FFF1}"/>
              </a:ext>
            </a:extLst>
          </p:cNvPr>
          <p:cNvSpPr/>
          <p:nvPr/>
        </p:nvSpPr>
        <p:spPr>
          <a:xfrm>
            <a:off x="14684266" y="5348662"/>
            <a:ext cx="2911547" cy="5534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</a:p>
        </p:txBody>
      </p:sp>
      <p:sp>
        <p:nvSpPr>
          <p:cNvPr id="45" name="사각형: 둥근 모서리 14">
            <a:extLst>
              <a:ext uri="{FF2B5EF4-FFF2-40B4-BE49-F238E27FC236}">
                <a16:creationId xmlns:a16="http://schemas.microsoft.com/office/drawing/2014/main" id="{4EF9E2AD-E670-EC41-BF7B-A3960B9A56D1}"/>
              </a:ext>
            </a:extLst>
          </p:cNvPr>
          <p:cNvSpPr/>
          <p:nvPr/>
        </p:nvSpPr>
        <p:spPr>
          <a:xfrm>
            <a:off x="14683230" y="5943363"/>
            <a:ext cx="2911548" cy="8054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김태완</a:t>
            </a:r>
          </a:p>
        </p:txBody>
      </p:sp>
      <p:sp>
        <p:nvSpPr>
          <p:cNvPr id="46" name="사각형: 둥근 모서리 16">
            <a:extLst>
              <a:ext uri="{FF2B5EF4-FFF2-40B4-BE49-F238E27FC236}">
                <a16:creationId xmlns:a16="http://schemas.microsoft.com/office/drawing/2014/main" id="{61123D15-D46D-B749-AC27-5A15270E4E10}"/>
              </a:ext>
            </a:extLst>
          </p:cNvPr>
          <p:cNvSpPr/>
          <p:nvPr/>
        </p:nvSpPr>
        <p:spPr>
          <a:xfrm>
            <a:off x="14683230" y="6815643"/>
            <a:ext cx="2912583" cy="5534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김현수</a:t>
            </a:r>
          </a:p>
        </p:txBody>
      </p:sp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E86F853B-5E84-7843-956F-907D5E386C52}"/>
              </a:ext>
            </a:extLst>
          </p:cNvPr>
          <p:cNvSpPr/>
          <p:nvPr/>
        </p:nvSpPr>
        <p:spPr>
          <a:xfrm>
            <a:off x="14663554" y="7435875"/>
            <a:ext cx="2932259" cy="23606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</a:t>
            </a:r>
            <a:r>
              <a:rPr lang="ko-KR" altLang="en-US" sz="28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ll</a:t>
            </a:r>
            <a:endParaRPr lang="ko-KR" altLang="en-US" sz="28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8" name="사각형: 둥근 모서리 18">
            <a:extLst>
              <a:ext uri="{FF2B5EF4-FFF2-40B4-BE49-F238E27FC236}">
                <a16:creationId xmlns:a16="http://schemas.microsoft.com/office/drawing/2014/main" id="{98C2E3F6-1C5F-6244-90B2-4896045F73F2}"/>
              </a:ext>
            </a:extLst>
          </p:cNvPr>
          <p:cNvSpPr/>
          <p:nvPr/>
        </p:nvSpPr>
        <p:spPr>
          <a:xfrm>
            <a:off x="9072697" y="6925470"/>
            <a:ext cx="3444427" cy="356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피드</a:t>
            </a:r>
          </a:p>
        </p:txBody>
      </p:sp>
      <p:sp>
        <p:nvSpPr>
          <p:cNvPr id="49" name="사각형: 둥근 모서리 19">
            <a:extLst>
              <a:ext uri="{FF2B5EF4-FFF2-40B4-BE49-F238E27FC236}">
                <a16:creationId xmlns:a16="http://schemas.microsoft.com/office/drawing/2014/main" id="{A73252E1-62AC-324B-A804-D8C4E84E0B1E}"/>
              </a:ext>
            </a:extLst>
          </p:cNvPr>
          <p:cNvSpPr/>
          <p:nvPr/>
        </p:nvSpPr>
        <p:spPr>
          <a:xfrm>
            <a:off x="9072697" y="5940527"/>
            <a:ext cx="3290055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채팅</a:t>
            </a:r>
          </a:p>
        </p:txBody>
      </p:sp>
      <p:sp>
        <p:nvSpPr>
          <p:cNvPr id="50" name="사각형: 둥근 모서리 20">
            <a:extLst>
              <a:ext uri="{FF2B5EF4-FFF2-40B4-BE49-F238E27FC236}">
                <a16:creationId xmlns:a16="http://schemas.microsoft.com/office/drawing/2014/main" id="{9B06E953-6A7A-854F-B810-BC815111B93E}"/>
              </a:ext>
            </a:extLst>
          </p:cNvPr>
          <p:cNvSpPr/>
          <p:nvPr/>
        </p:nvSpPr>
        <p:spPr>
          <a:xfrm>
            <a:off x="2874658" y="4413929"/>
            <a:ext cx="3502377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UI/UX 설계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1" name="사각형: 둥근 모서리 21">
            <a:extLst>
              <a:ext uri="{FF2B5EF4-FFF2-40B4-BE49-F238E27FC236}">
                <a16:creationId xmlns:a16="http://schemas.microsoft.com/office/drawing/2014/main" id="{849D2806-E4F6-684D-82ED-1D9A9C36B495}"/>
              </a:ext>
            </a:extLst>
          </p:cNvPr>
          <p:cNvSpPr/>
          <p:nvPr/>
        </p:nvSpPr>
        <p:spPr>
          <a:xfrm>
            <a:off x="14684265" y="2436544"/>
            <a:ext cx="2911548" cy="17307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</a:t>
            </a:r>
            <a:r>
              <a:rPr lang="ko-KR" altLang="en-US" sz="2800" b="1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ll</a:t>
            </a:r>
            <a:endParaRPr lang="ko-KR" altLang="en-US" sz="2800" b="1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2" name="사각형: 둥근 모서리 23">
            <a:extLst>
              <a:ext uri="{FF2B5EF4-FFF2-40B4-BE49-F238E27FC236}">
                <a16:creationId xmlns:a16="http://schemas.microsoft.com/office/drawing/2014/main" id="{F69A3D98-C1F3-2C4E-8C58-DC6254BDD1EC}"/>
              </a:ext>
            </a:extLst>
          </p:cNvPr>
          <p:cNvSpPr/>
          <p:nvPr/>
        </p:nvSpPr>
        <p:spPr>
          <a:xfrm>
            <a:off x="9072697" y="5413509"/>
            <a:ext cx="5438358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53" name="사각형: 둥근 모서리 24">
            <a:extLst>
              <a:ext uri="{FF2B5EF4-FFF2-40B4-BE49-F238E27FC236}">
                <a16:creationId xmlns:a16="http://schemas.microsoft.com/office/drawing/2014/main" id="{DC7FCA8F-4CDF-8B4F-B423-95808F97F0C2}"/>
              </a:ext>
            </a:extLst>
          </p:cNvPr>
          <p:cNvSpPr/>
          <p:nvPr/>
        </p:nvSpPr>
        <p:spPr>
          <a:xfrm>
            <a:off x="3910246" y="7431091"/>
            <a:ext cx="3252554" cy="9515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로그인 / 회원가입</a:t>
            </a:r>
          </a:p>
        </p:txBody>
      </p:sp>
      <p:sp>
        <p:nvSpPr>
          <p:cNvPr id="54" name="사각형: 둥근 모서리 27">
            <a:extLst>
              <a:ext uri="{FF2B5EF4-FFF2-40B4-BE49-F238E27FC236}">
                <a16:creationId xmlns:a16="http://schemas.microsoft.com/office/drawing/2014/main" id="{F8789BB1-479A-6246-BF17-DB2013B27F80}"/>
              </a:ext>
            </a:extLst>
          </p:cNvPr>
          <p:cNvSpPr/>
          <p:nvPr/>
        </p:nvSpPr>
        <p:spPr>
          <a:xfrm>
            <a:off x="6561308" y="4412739"/>
            <a:ext cx="303989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UI 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개발</a:t>
            </a:r>
          </a:p>
        </p:txBody>
      </p:sp>
      <p:sp>
        <p:nvSpPr>
          <p:cNvPr id="55" name="사각형: 둥근 모서리 29">
            <a:extLst>
              <a:ext uri="{FF2B5EF4-FFF2-40B4-BE49-F238E27FC236}">
                <a16:creationId xmlns:a16="http://schemas.microsoft.com/office/drawing/2014/main" id="{3304E892-E6D7-584E-8605-2086C3F09CBE}"/>
              </a:ext>
            </a:extLst>
          </p:cNvPr>
          <p:cNvSpPr/>
          <p:nvPr/>
        </p:nvSpPr>
        <p:spPr>
          <a:xfrm>
            <a:off x="10376606" y="6388841"/>
            <a:ext cx="413444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알림</a:t>
            </a:r>
          </a:p>
        </p:txBody>
      </p:sp>
      <p:sp>
        <p:nvSpPr>
          <p:cNvPr id="56" name="사각형: 둥근 모서리 30">
            <a:extLst>
              <a:ext uri="{FF2B5EF4-FFF2-40B4-BE49-F238E27FC236}">
                <a16:creationId xmlns:a16="http://schemas.microsoft.com/office/drawing/2014/main" id="{5E375FF4-4474-C74E-9964-1CFACBD6E62A}"/>
              </a:ext>
            </a:extLst>
          </p:cNvPr>
          <p:cNvSpPr/>
          <p:nvPr/>
        </p:nvSpPr>
        <p:spPr>
          <a:xfrm>
            <a:off x="9785473" y="4411727"/>
            <a:ext cx="3400084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통신</a:t>
            </a:r>
          </a:p>
        </p:txBody>
      </p:sp>
      <p:sp>
        <p:nvSpPr>
          <p:cNvPr id="57" name="사각형: 둥근 모서리 31">
            <a:extLst>
              <a:ext uri="{FF2B5EF4-FFF2-40B4-BE49-F238E27FC236}">
                <a16:creationId xmlns:a16="http://schemas.microsoft.com/office/drawing/2014/main" id="{2E4D4619-9EF1-F145-B8E2-F888130FA75D}"/>
              </a:ext>
            </a:extLst>
          </p:cNvPr>
          <p:cNvSpPr/>
          <p:nvPr/>
        </p:nvSpPr>
        <p:spPr>
          <a:xfrm>
            <a:off x="5334000" y="2414839"/>
            <a:ext cx="364701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CI / CD 구축</a:t>
            </a:r>
          </a:p>
        </p:txBody>
      </p:sp>
      <p:sp>
        <p:nvSpPr>
          <p:cNvPr id="58" name="사각형: 둥근 모서리 32">
            <a:extLst>
              <a:ext uri="{FF2B5EF4-FFF2-40B4-BE49-F238E27FC236}">
                <a16:creationId xmlns:a16="http://schemas.microsoft.com/office/drawing/2014/main" id="{A3E03F81-F3FF-8645-9AA9-2A8520B0E6B9}"/>
              </a:ext>
            </a:extLst>
          </p:cNvPr>
          <p:cNvSpPr/>
          <p:nvPr/>
        </p:nvSpPr>
        <p:spPr>
          <a:xfrm>
            <a:off x="5334000" y="2872563"/>
            <a:ext cx="364701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DB 설계</a:t>
            </a:r>
          </a:p>
        </p:txBody>
      </p:sp>
      <p:sp>
        <p:nvSpPr>
          <p:cNvPr id="59" name="사각형: 둥근 모서리 33">
            <a:extLst>
              <a:ext uri="{FF2B5EF4-FFF2-40B4-BE49-F238E27FC236}">
                <a16:creationId xmlns:a16="http://schemas.microsoft.com/office/drawing/2014/main" id="{3ADBD8A1-D0DB-3E4F-85C5-2F283A03E760}"/>
              </a:ext>
            </a:extLst>
          </p:cNvPr>
          <p:cNvSpPr/>
          <p:nvPr/>
        </p:nvSpPr>
        <p:spPr>
          <a:xfrm>
            <a:off x="5334000" y="3343363"/>
            <a:ext cx="364701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아키텍처 설계</a:t>
            </a:r>
          </a:p>
        </p:txBody>
      </p:sp>
      <p:sp>
        <p:nvSpPr>
          <p:cNvPr id="60" name="사각형: 둥근 모서리 34">
            <a:extLst>
              <a:ext uri="{FF2B5EF4-FFF2-40B4-BE49-F238E27FC236}">
                <a16:creationId xmlns:a16="http://schemas.microsoft.com/office/drawing/2014/main" id="{05C13CD7-B164-A142-B66A-E4C9F15F00CF}"/>
              </a:ext>
            </a:extLst>
          </p:cNvPr>
          <p:cNvSpPr/>
          <p:nvPr/>
        </p:nvSpPr>
        <p:spPr>
          <a:xfrm>
            <a:off x="11165398" y="8462501"/>
            <a:ext cx="3345657" cy="1334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QA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 진행 및 보수</a:t>
            </a:r>
          </a:p>
        </p:txBody>
      </p:sp>
      <p:sp>
        <p:nvSpPr>
          <p:cNvPr id="61" name="사각형: 둥근 모서리 35">
            <a:extLst>
              <a:ext uri="{FF2B5EF4-FFF2-40B4-BE49-F238E27FC236}">
                <a16:creationId xmlns:a16="http://schemas.microsoft.com/office/drawing/2014/main" id="{7A9E2B74-C118-304D-BD3E-DB49F4F11F06}"/>
              </a:ext>
            </a:extLst>
          </p:cNvPr>
          <p:cNvSpPr/>
          <p:nvPr/>
        </p:nvSpPr>
        <p:spPr>
          <a:xfrm>
            <a:off x="5334000" y="6922086"/>
            <a:ext cx="3625749" cy="356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/>
                </a:solidFill>
                <a:ea typeface="맑은 고딕"/>
              </a:rPr>
              <a:t>게시글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 / 팔로우 관리</a:t>
            </a:r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62" name="사각형: 둥근 모서리 36">
            <a:extLst>
              <a:ext uri="{FF2B5EF4-FFF2-40B4-BE49-F238E27FC236}">
                <a16:creationId xmlns:a16="http://schemas.microsoft.com/office/drawing/2014/main" id="{F8189EED-DE0D-E74B-81C4-12AC9741AA28}"/>
              </a:ext>
            </a:extLst>
          </p:cNvPr>
          <p:cNvSpPr/>
          <p:nvPr/>
        </p:nvSpPr>
        <p:spPr>
          <a:xfrm>
            <a:off x="5334000" y="3807296"/>
            <a:ext cx="364701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코드, </a:t>
            </a:r>
            <a:r>
              <a:rPr lang="ko-KR" altLang="en-US" err="1">
                <a:solidFill>
                  <a:schemeClr val="tx1"/>
                </a:solidFill>
                <a:ea typeface="맑은 고딕"/>
              </a:rPr>
              <a:t>커밋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 컨벤션 협의</a:t>
            </a:r>
          </a:p>
        </p:txBody>
      </p:sp>
      <p:sp>
        <p:nvSpPr>
          <p:cNvPr id="63" name="사각형: 둥근 모서리 6">
            <a:extLst>
              <a:ext uri="{FF2B5EF4-FFF2-40B4-BE49-F238E27FC236}">
                <a16:creationId xmlns:a16="http://schemas.microsoft.com/office/drawing/2014/main" id="{C8B4D686-5C7B-F34E-A108-53CD72B646F3}"/>
              </a:ext>
            </a:extLst>
          </p:cNvPr>
          <p:cNvSpPr/>
          <p:nvPr/>
        </p:nvSpPr>
        <p:spPr>
          <a:xfrm>
            <a:off x="758840" y="1485900"/>
            <a:ext cx="1993931" cy="7997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주차</a:t>
            </a:r>
          </a:p>
        </p:txBody>
      </p:sp>
      <p:sp>
        <p:nvSpPr>
          <p:cNvPr id="64" name="사각형: 둥근 모서리 32">
            <a:extLst>
              <a:ext uri="{FF2B5EF4-FFF2-40B4-BE49-F238E27FC236}">
                <a16:creationId xmlns:a16="http://schemas.microsoft.com/office/drawing/2014/main" id="{CD289DC7-7A0C-1444-B536-6B41DC19014C}"/>
              </a:ext>
            </a:extLst>
          </p:cNvPr>
          <p:cNvSpPr/>
          <p:nvPr/>
        </p:nvSpPr>
        <p:spPr>
          <a:xfrm>
            <a:off x="2899329" y="2411869"/>
            <a:ext cx="2312784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주제 선정</a:t>
            </a:r>
          </a:p>
        </p:txBody>
      </p:sp>
      <p:sp>
        <p:nvSpPr>
          <p:cNvPr id="65" name="사각형: 둥근 모서리 32">
            <a:extLst>
              <a:ext uri="{FF2B5EF4-FFF2-40B4-BE49-F238E27FC236}">
                <a16:creationId xmlns:a16="http://schemas.microsoft.com/office/drawing/2014/main" id="{679EE2BA-4AAD-FF40-A801-D5EB2DE7E8C0}"/>
              </a:ext>
            </a:extLst>
          </p:cNvPr>
          <p:cNvSpPr/>
          <p:nvPr/>
        </p:nvSpPr>
        <p:spPr>
          <a:xfrm>
            <a:off x="2889121" y="2872563"/>
            <a:ext cx="2312784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기능 정의</a:t>
            </a:r>
          </a:p>
        </p:txBody>
      </p:sp>
      <p:sp>
        <p:nvSpPr>
          <p:cNvPr id="66" name="사각형: 둥근 모서리 30">
            <a:extLst>
              <a:ext uri="{FF2B5EF4-FFF2-40B4-BE49-F238E27FC236}">
                <a16:creationId xmlns:a16="http://schemas.microsoft.com/office/drawing/2014/main" id="{A828B48A-E2BD-C042-988C-821779A720B0}"/>
              </a:ext>
            </a:extLst>
          </p:cNvPr>
          <p:cNvSpPr/>
          <p:nvPr/>
        </p:nvSpPr>
        <p:spPr>
          <a:xfrm>
            <a:off x="7841932" y="4878788"/>
            <a:ext cx="303570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기능 개발</a:t>
            </a:r>
          </a:p>
        </p:txBody>
      </p:sp>
      <p:sp>
        <p:nvSpPr>
          <p:cNvPr id="67" name="사각형: 둥근 모서리 30">
            <a:extLst>
              <a:ext uri="{FF2B5EF4-FFF2-40B4-BE49-F238E27FC236}">
                <a16:creationId xmlns:a16="http://schemas.microsoft.com/office/drawing/2014/main" id="{3574A626-DBBD-A148-A836-A1BF834B8E24}"/>
              </a:ext>
            </a:extLst>
          </p:cNvPr>
          <p:cNvSpPr/>
          <p:nvPr/>
        </p:nvSpPr>
        <p:spPr>
          <a:xfrm>
            <a:off x="11027165" y="4878788"/>
            <a:ext cx="2140104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UI</a:t>
            </a:r>
            <a:r>
              <a:rPr lang="ko-KR" altLang="en-US">
                <a:solidFill>
                  <a:schemeClr val="tx1"/>
                </a:solidFill>
                <a:ea typeface="맑은 고딕"/>
              </a:rPr>
              <a:t> 테스트</a:t>
            </a:r>
          </a:p>
        </p:txBody>
      </p:sp>
      <p:sp>
        <p:nvSpPr>
          <p:cNvPr id="68" name="사각형: 둥근 모서리 23">
            <a:extLst>
              <a:ext uri="{FF2B5EF4-FFF2-40B4-BE49-F238E27FC236}">
                <a16:creationId xmlns:a16="http://schemas.microsoft.com/office/drawing/2014/main" id="{2759E3BC-4821-E148-8E63-443B867614AA}"/>
              </a:ext>
            </a:extLst>
          </p:cNvPr>
          <p:cNvSpPr/>
          <p:nvPr/>
        </p:nvSpPr>
        <p:spPr>
          <a:xfrm>
            <a:off x="5325894" y="5420318"/>
            <a:ext cx="364701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인증서버 연동</a:t>
            </a:r>
          </a:p>
        </p:txBody>
      </p:sp>
      <p:sp>
        <p:nvSpPr>
          <p:cNvPr id="69" name="사각형: 둥근 모서리 35">
            <a:extLst>
              <a:ext uri="{FF2B5EF4-FFF2-40B4-BE49-F238E27FC236}">
                <a16:creationId xmlns:a16="http://schemas.microsoft.com/office/drawing/2014/main" id="{73EA124C-E7FC-C543-B26A-C954F74C23B7}"/>
              </a:ext>
            </a:extLst>
          </p:cNvPr>
          <p:cNvSpPr/>
          <p:nvPr/>
        </p:nvSpPr>
        <p:spPr>
          <a:xfrm>
            <a:off x="12630072" y="6922086"/>
            <a:ext cx="1880983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친구 추천</a:t>
            </a:r>
          </a:p>
        </p:txBody>
      </p:sp>
      <p:sp>
        <p:nvSpPr>
          <p:cNvPr id="70" name="사각형: 둥근 모서리 35">
            <a:extLst>
              <a:ext uri="{FF2B5EF4-FFF2-40B4-BE49-F238E27FC236}">
                <a16:creationId xmlns:a16="http://schemas.microsoft.com/office/drawing/2014/main" id="{808E02BE-746E-5A43-B8B4-95FCE10F9133}"/>
              </a:ext>
            </a:extLst>
          </p:cNvPr>
          <p:cNvSpPr/>
          <p:nvPr/>
        </p:nvSpPr>
        <p:spPr>
          <a:xfrm>
            <a:off x="5334000" y="5940526"/>
            <a:ext cx="3638906" cy="3748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회원관리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1EBAA0-E6E8-0B48-878C-3E6D5754E712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835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869FB59-5149-F341-8ECD-9C0C68ECCB63}"/>
              </a:ext>
            </a:extLst>
          </p:cNvPr>
          <p:cNvSpPr txBox="1"/>
          <p:nvPr/>
        </p:nvSpPr>
        <p:spPr>
          <a:xfrm>
            <a:off x="465311" y="2762047"/>
            <a:ext cx="4979503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Android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김예진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8CCE62C-497E-3948-8EBE-D9B47FBE9C48}"/>
              </a:ext>
            </a:extLst>
          </p:cNvPr>
          <p:cNvSpPr/>
          <p:nvPr/>
        </p:nvSpPr>
        <p:spPr>
          <a:xfrm>
            <a:off x="9240433" y="653531"/>
            <a:ext cx="3120887" cy="1295630"/>
          </a:xfrm>
          <a:prstGeom prst="roundRect">
            <a:avLst/>
          </a:prstGeom>
          <a:solidFill>
            <a:srgbClr val="E07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9BE00AB-06CA-5946-9E21-5FF66C0FC18D}"/>
              </a:ext>
            </a:extLst>
          </p:cNvPr>
          <p:cNvSpPr/>
          <p:nvPr/>
        </p:nvSpPr>
        <p:spPr>
          <a:xfrm>
            <a:off x="9240433" y="3226399"/>
            <a:ext cx="3120887" cy="12956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ViewModel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7E31AE5-7E0B-984B-AC1E-FCD6BD00F54D}"/>
              </a:ext>
            </a:extLst>
          </p:cNvPr>
          <p:cNvSpPr/>
          <p:nvPr/>
        </p:nvSpPr>
        <p:spPr>
          <a:xfrm>
            <a:off x="9240433" y="5963550"/>
            <a:ext cx="3120887" cy="850026"/>
          </a:xfrm>
          <a:prstGeom prst="roundRect">
            <a:avLst/>
          </a:prstGeom>
          <a:solidFill>
            <a:srgbClr val="6CD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Repository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35F63E9-53AE-554B-B515-878F70769C30}"/>
              </a:ext>
            </a:extLst>
          </p:cNvPr>
          <p:cNvSpPr/>
          <p:nvPr/>
        </p:nvSpPr>
        <p:spPr>
          <a:xfrm>
            <a:off x="6119546" y="7731942"/>
            <a:ext cx="3120887" cy="1295630"/>
          </a:xfrm>
          <a:prstGeom prst="roundRect">
            <a:avLst/>
          </a:prstGeom>
          <a:solidFill>
            <a:srgbClr val="FA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Local Data Source</a:t>
            </a:r>
          </a:p>
          <a:p>
            <a:pPr algn="ctr"/>
            <a:r>
              <a:rPr kumimoji="1" lang="en-US" altLang="ko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kumimoji="1" lang="ko-KR" altLang="en-US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내부 </a:t>
            </a:r>
            <a:r>
              <a:rPr kumimoji="1" lang="en-US" altLang="ko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DB)</a:t>
            </a:r>
            <a:endParaRPr kumimoji="1" lang="en-US" altLang="ko-Kore-KR" sz="2000" b="1">
              <a:solidFill>
                <a:schemeClr val="tx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EBE781E-D2E6-354B-B40B-3EBCEE3A6E29}"/>
              </a:ext>
            </a:extLst>
          </p:cNvPr>
          <p:cNvSpPr/>
          <p:nvPr/>
        </p:nvSpPr>
        <p:spPr>
          <a:xfrm>
            <a:off x="12429663" y="7731942"/>
            <a:ext cx="3120887" cy="1295630"/>
          </a:xfrm>
          <a:prstGeom prst="roundRect">
            <a:avLst/>
          </a:prstGeom>
          <a:solidFill>
            <a:srgbClr val="C78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Remote Data Source</a:t>
            </a:r>
          </a:p>
          <a:p>
            <a:pPr algn="ctr"/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(Server </a:t>
            </a:r>
            <a:r>
              <a:rPr kumimoji="1" lang="ko-KR" altLang="en-US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통신</a:t>
            </a:r>
            <a:r>
              <a:rPr kumimoji="1" lang="en-US" altLang="ko-Kore-KR" sz="2000" b="1">
                <a:solidFill>
                  <a:schemeClr val="tx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54578A-082A-DB46-9563-388CDB634200}"/>
              </a:ext>
            </a:extLst>
          </p:cNvPr>
          <p:cNvCxnSpPr/>
          <p:nvPr/>
        </p:nvCxnSpPr>
        <p:spPr>
          <a:xfrm>
            <a:off x="10542657" y="2162491"/>
            <a:ext cx="0" cy="7951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672312-00F1-4A4C-9E7A-B01BB3BA2EC1}"/>
              </a:ext>
            </a:extLst>
          </p:cNvPr>
          <p:cNvCxnSpPr>
            <a:cxnSpLocks/>
          </p:cNvCxnSpPr>
          <p:nvPr/>
        </p:nvCxnSpPr>
        <p:spPr>
          <a:xfrm flipV="1">
            <a:off x="10964471" y="2162491"/>
            <a:ext cx="0" cy="7543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50667-8311-0F43-8096-0C11D55869FC}"/>
              </a:ext>
            </a:extLst>
          </p:cNvPr>
          <p:cNvSpPr txBox="1"/>
          <p:nvPr/>
        </p:nvSpPr>
        <p:spPr>
          <a:xfrm>
            <a:off x="8837097" y="2273075"/>
            <a:ext cx="145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Databinding</a:t>
            </a:r>
          </a:p>
          <a:p>
            <a:pPr algn="r"/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commands</a:t>
            </a:r>
            <a:endParaRPr kumimoji="1" lang="ko-Kore-KR" altLang="en-US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2CD27-64BD-2846-A468-5EFDDAEC3B71}"/>
              </a:ext>
            </a:extLst>
          </p:cNvPr>
          <p:cNvSpPr txBox="1"/>
          <p:nvPr/>
        </p:nvSpPr>
        <p:spPr>
          <a:xfrm>
            <a:off x="11217390" y="2273075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Notify</a:t>
            </a:r>
          </a:p>
          <a:p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 change</a:t>
            </a:r>
            <a:endParaRPr kumimoji="1" lang="ko-Kore-KR" altLang="en-US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165BBC-49A1-E44D-B5E2-572E03840721}"/>
              </a:ext>
            </a:extLst>
          </p:cNvPr>
          <p:cNvCxnSpPr/>
          <p:nvPr/>
        </p:nvCxnSpPr>
        <p:spPr>
          <a:xfrm>
            <a:off x="10542657" y="4818414"/>
            <a:ext cx="0" cy="7951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3460205-3433-2145-AE62-958A5669DB66}"/>
              </a:ext>
            </a:extLst>
          </p:cNvPr>
          <p:cNvCxnSpPr>
            <a:cxnSpLocks/>
          </p:cNvCxnSpPr>
          <p:nvPr/>
        </p:nvCxnSpPr>
        <p:spPr>
          <a:xfrm flipV="1">
            <a:off x="10965459" y="4799275"/>
            <a:ext cx="0" cy="7543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DD2912-FB58-4447-AB1B-2753C9B2E74F}"/>
              </a:ext>
            </a:extLst>
          </p:cNvPr>
          <p:cNvSpPr txBox="1"/>
          <p:nvPr/>
        </p:nvSpPr>
        <p:spPr>
          <a:xfrm>
            <a:off x="9240433" y="4892814"/>
            <a:ext cx="1050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Send</a:t>
            </a:r>
          </a:p>
          <a:p>
            <a:pPr algn="r"/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Request</a:t>
            </a:r>
            <a:endParaRPr kumimoji="1" lang="ko-Kore-KR" altLang="en-US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062F0-04D1-B643-8877-E77BA6BAB989}"/>
              </a:ext>
            </a:extLst>
          </p:cNvPr>
          <p:cNvSpPr txBox="1"/>
          <p:nvPr/>
        </p:nvSpPr>
        <p:spPr>
          <a:xfrm>
            <a:off x="11213615" y="4892814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 Change</a:t>
            </a:r>
          </a:p>
          <a:p>
            <a:r>
              <a:rPr kumimoji="1" lang="en-US" altLang="ko-Kore-KR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Callbacks</a:t>
            </a:r>
            <a:endParaRPr kumimoji="1" lang="ko-Kore-KR" altLang="en-US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206824-0442-C648-93EB-706C895A6CB4}"/>
              </a:ext>
            </a:extLst>
          </p:cNvPr>
          <p:cNvCxnSpPr>
            <a:cxnSpLocks/>
          </p:cNvCxnSpPr>
          <p:nvPr/>
        </p:nvCxnSpPr>
        <p:spPr>
          <a:xfrm flipH="1">
            <a:off x="8381424" y="6844059"/>
            <a:ext cx="738046" cy="71586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9FE7677-6FA0-7746-8D56-B9F947F2752B}"/>
              </a:ext>
            </a:extLst>
          </p:cNvPr>
          <p:cNvCxnSpPr>
            <a:cxnSpLocks/>
          </p:cNvCxnSpPr>
          <p:nvPr/>
        </p:nvCxnSpPr>
        <p:spPr>
          <a:xfrm flipV="1">
            <a:off x="8750447" y="6950045"/>
            <a:ext cx="669234" cy="6445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DCA5AA-1942-8544-B8E7-420BCDF83F16}"/>
              </a:ext>
            </a:extLst>
          </p:cNvPr>
          <p:cNvCxnSpPr>
            <a:cxnSpLocks/>
          </p:cNvCxnSpPr>
          <p:nvPr/>
        </p:nvCxnSpPr>
        <p:spPr>
          <a:xfrm>
            <a:off x="12048940" y="6950045"/>
            <a:ext cx="624760" cy="6445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57C117-277E-654C-A487-FDAE8E004252}"/>
              </a:ext>
            </a:extLst>
          </p:cNvPr>
          <p:cNvCxnSpPr>
            <a:cxnSpLocks/>
          </p:cNvCxnSpPr>
          <p:nvPr/>
        </p:nvCxnSpPr>
        <p:spPr>
          <a:xfrm flipH="1" flipV="1">
            <a:off x="12361320" y="6844059"/>
            <a:ext cx="704277" cy="7408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A6D884C-BCB5-564D-99F0-9F532F94D1AC}"/>
              </a:ext>
            </a:extLst>
          </p:cNvPr>
          <p:cNvSpPr txBox="1"/>
          <p:nvPr/>
        </p:nvSpPr>
        <p:spPr>
          <a:xfrm>
            <a:off x="12429663" y="3520271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AAC </a:t>
            </a:r>
            <a:r>
              <a:rPr kumimoji="1" lang="en-US" altLang="ko-Kore-KR" sz="20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ViewModel</a:t>
            </a:r>
            <a:endParaRPr kumimoji="1" lang="en-US" altLang="ko-Kore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RxJava2/</a:t>
            </a:r>
            <a:r>
              <a:rPr kumimoji="1" lang="en-US" altLang="ko-Kore-KR" sz="20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LiveData</a:t>
            </a:r>
            <a:endParaRPr kumimoji="1" lang="ko-Kore-KR" altLang="en-US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D931BD-5198-C644-AE07-A401EEB91C62}"/>
              </a:ext>
            </a:extLst>
          </p:cNvPr>
          <p:cNvSpPr txBox="1"/>
          <p:nvPr/>
        </p:nvSpPr>
        <p:spPr>
          <a:xfrm>
            <a:off x="12790899" y="9062339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Retrofit2/OkHttp3</a:t>
            </a:r>
            <a:endParaRPr kumimoji="1" lang="ko-Kore-KR" altLang="en-US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8E7C95-971B-3B42-8219-0DA77E7BC57A}"/>
              </a:ext>
            </a:extLst>
          </p:cNvPr>
          <p:cNvSpPr txBox="1"/>
          <p:nvPr/>
        </p:nvSpPr>
        <p:spPr>
          <a:xfrm>
            <a:off x="6027132" y="9081130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Room/SharedPreferences</a:t>
            </a:r>
            <a:endParaRPr kumimoji="1" lang="ko-Kore-KR" altLang="en-US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369640-E091-B841-8B18-F56AC54B8348}"/>
              </a:ext>
            </a:extLst>
          </p:cNvPr>
          <p:cNvSpPr/>
          <p:nvPr/>
        </p:nvSpPr>
        <p:spPr>
          <a:xfrm>
            <a:off x="5749458" y="5844472"/>
            <a:ext cx="10116766" cy="37056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27A0F3-1E8F-FC49-87C4-68F7D586EA0E}"/>
              </a:ext>
            </a:extLst>
          </p:cNvPr>
          <p:cNvSpPr txBox="1"/>
          <p:nvPr/>
        </p:nvSpPr>
        <p:spPr>
          <a:xfrm>
            <a:off x="14806891" y="5988453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sz="2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755C8E-8B6D-FF4A-8B3A-27B4A3B482B0}"/>
              </a:ext>
            </a:extLst>
          </p:cNvPr>
          <p:cNvSpPr txBox="1"/>
          <p:nvPr/>
        </p:nvSpPr>
        <p:spPr>
          <a:xfrm>
            <a:off x="494994" y="3742870"/>
            <a:ext cx="541526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Design Pattern 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 MVVM / Repository Pattern 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 / Command Pattern / Observer Pattern</a:t>
            </a:r>
          </a:p>
          <a:p>
            <a:endParaRPr kumimoji="1" lang="en-US" altLang="ko-Kore-KR" sz="2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JetPatck 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 Databinding / ViewModel 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 / LiveData</a:t>
            </a:r>
            <a:r>
              <a:rPr kumimoji="1" lang="ko-KR" altLang="en-US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/ Paging / Room</a:t>
            </a:r>
            <a:br>
              <a:rPr kumimoji="1" lang="en-US" altLang="ko-Kore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endParaRPr kumimoji="1" lang="en-US" altLang="ko-Kore-KR" sz="2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 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Koin</a:t>
            </a:r>
          </a:p>
          <a:p>
            <a:endParaRPr kumimoji="1" lang="en-US" altLang="ko-Kore-KR" sz="20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Network</a:t>
            </a:r>
          </a:p>
          <a:p>
            <a:r>
              <a:rPr kumimoji="1" lang="en-US" altLang="ko-Kore-KR" sz="2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    RxJava2 / Retrofit2 / OkHttp3</a:t>
            </a:r>
            <a:endParaRPr kumimoji="1" lang="ko-Kore-KR" altLang="en-US" sz="2000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D0DFEB8E-DCD9-8746-880E-86F77ABE700F}"/>
              </a:ext>
            </a:extLst>
          </p:cNvPr>
          <p:cNvSpPr txBox="1"/>
          <p:nvPr/>
        </p:nvSpPr>
        <p:spPr>
          <a:xfrm>
            <a:off x="524831" y="327454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05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1AF85A-3EE3-C14F-8F63-C2FF59C47654}"/>
              </a:ext>
            </a:extLst>
          </p:cNvPr>
          <p:cNvSpPr txBox="1"/>
          <p:nvPr/>
        </p:nvSpPr>
        <p:spPr>
          <a:xfrm>
            <a:off x="372431" y="128815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 panose="020B0600000101010101" pitchFamily="34" charset="-127"/>
              </a:rPr>
              <a:t>아키텍처 설계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D00C4-D2A3-0A45-BF2C-4DB1067864DE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11</a:t>
            </a:r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FC814-EB19-6D48-B487-543431117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68" y="1064770"/>
            <a:ext cx="1993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8E9D7586-B26F-204A-A53E-6A1283FD4B1B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12</a:t>
            </a:r>
            <a:endParaRPr kumimoji="1" lang="ko-Kore-KR" altLang="en-US"/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4357333C-DAFB-B149-811B-E92A7622282B}"/>
              </a:ext>
            </a:extLst>
          </p:cNvPr>
          <p:cNvSpPr txBox="1"/>
          <p:nvPr/>
        </p:nvSpPr>
        <p:spPr>
          <a:xfrm>
            <a:off x="535162" y="511372"/>
            <a:ext cx="2248820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/>
              </a:rPr>
              <a:t>Server</a:t>
            </a:r>
          </a:p>
          <a:p>
            <a:pPr>
              <a:lnSpc>
                <a:spcPct val="150000"/>
              </a:lnSpc>
            </a:pPr>
            <a:endParaRPr lang="en-US" altLang="ko-KR" sz="3200" b="1">
              <a:latin typeface="NanumSquareOTF_ac Bold" panose="020B0600000101010101" pitchFamily="34" charset="-127"/>
              <a:ea typeface="NanumSquareOTF_ac Bold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93D3665A-8DAB-4B4E-BDD3-48630A13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54" y="33875"/>
            <a:ext cx="14214441" cy="98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_x450456632">
            <a:extLst>
              <a:ext uri="{FF2B5EF4-FFF2-40B4-BE49-F238E27FC236}">
                <a16:creationId xmlns:a16="http://schemas.microsoft.com/office/drawing/2014/main" id="{36E63ADC-7B5F-43BA-83EC-A59CFFBE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1706" y="7873858"/>
            <a:ext cx="4435860" cy="1438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50" b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Auth Server</a:t>
            </a:r>
            <a:endParaRPr lang="en-US" altLang="ko-KR" sz="27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469F53-91BF-432E-929C-8BF381036BFF}"/>
              </a:ext>
            </a:extLst>
          </p:cNvPr>
          <p:cNvGrpSpPr/>
          <p:nvPr/>
        </p:nvGrpSpPr>
        <p:grpSpPr>
          <a:xfrm>
            <a:off x="14831326" y="3922560"/>
            <a:ext cx="2868062" cy="2069445"/>
            <a:chOff x="10346450" y="4097748"/>
            <a:chExt cx="1912041" cy="1379630"/>
          </a:xfrm>
        </p:grpSpPr>
        <p:sp>
          <p:nvSpPr>
            <p:cNvPr id="30" name="_x450458000">
              <a:extLst>
                <a:ext uri="{FF2B5EF4-FFF2-40B4-BE49-F238E27FC236}">
                  <a16:creationId xmlns:a16="http://schemas.microsoft.com/office/drawing/2014/main" id="{A341CDAA-0DD9-48FD-85FE-70159A886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5654" y="4896353"/>
              <a:ext cx="1762837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RDBMS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700">
                <a:latin typeface="Arial" panose="020B0604020202020204" pitchFamily="34" charset="0"/>
              </a:endParaRPr>
            </a:p>
          </p:txBody>
        </p: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66DCFFA7-B34E-4F63-9905-0E2274CF571C}"/>
                </a:ext>
              </a:extLst>
            </p:cNvPr>
            <p:cNvGrpSpPr/>
            <p:nvPr/>
          </p:nvGrpSpPr>
          <p:grpSpPr>
            <a:xfrm>
              <a:off x="10346450" y="4097748"/>
              <a:ext cx="1057275" cy="842962"/>
              <a:chOff x="8391525" y="4576763"/>
              <a:chExt cx="1057275" cy="842962"/>
            </a:xfrm>
          </p:grpSpPr>
          <p:pic>
            <p:nvPicPr>
              <p:cNvPr id="1066" name="_x450458936">
                <a:extLst>
                  <a:ext uri="{FF2B5EF4-FFF2-40B4-BE49-F238E27FC236}">
                    <a16:creationId xmlns:a16="http://schemas.microsoft.com/office/drawing/2014/main" id="{174BB43E-926D-4D69-9E08-B9A60FBFB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1850" y="4576763"/>
                <a:ext cx="996950" cy="801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3" name="_x450457640">
                <a:extLst>
                  <a:ext uri="{FF2B5EF4-FFF2-40B4-BE49-F238E27FC236}">
                    <a16:creationId xmlns:a16="http://schemas.microsoft.com/office/drawing/2014/main" id="{0A961190-8A83-485C-9022-3AAC722FA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64"/>
              <a:stretch>
                <a:fillRect/>
              </a:stretch>
            </p:blipFill>
            <p:spPr bwMode="auto">
              <a:xfrm>
                <a:off x="8391525" y="4679950"/>
                <a:ext cx="942975" cy="73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_x450454832">
            <a:extLst>
              <a:ext uri="{FF2B5EF4-FFF2-40B4-BE49-F238E27FC236}">
                <a16:creationId xmlns:a16="http://schemas.microsoft.com/office/drawing/2014/main" id="{3BA4EECA-90B6-491E-A3F7-85A7BFBA3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605" y="3612410"/>
            <a:ext cx="3362423" cy="110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Server</a:t>
            </a:r>
            <a:endParaRPr lang="en-US" altLang="ko-KR" sz="2800">
              <a:latin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05A043-CBB5-4A9C-A392-9FCCC4D18726}"/>
              </a:ext>
            </a:extLst>
          </p:cNvPr>
          <p:cNvGrpSpPr/>
          <p:nvPr/>
        </p:nvGrpSpPr>
        <p:grpSpPr>
          <a:xfrm>
            <a:off x="14921812" y="6384912"/>
            <a:ext cx="1558008" cy="1643154"/>
            <a:chOff x="10400310" y="257171"/>
            <a:chExt cx="1038672" cy="1095436"/>
          </a:xfrm>
        </p:grpSpPr>
        <p:pic>
          <p:nvPicPr>
            <p:cNvPr id="16" name="_x395260024">
              <a:extLst>
                <a:ext uri="{FF2B5EF4-FFF2-40B4-BE49-F238E27FC236}">
                  <a16:creationId xmlns:a16="http://schemas.microsoft.com/office/drawing/2014/main" id="{9C0EBD6E-8C04-4F62-9701-6B26E4A9F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4089" y="257171"/>
              <a:ext cx="930054" cy="69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_x395259520">
              <a:extLst>
                <a:ext uri="{FF2B5EF4-FFF2-40B4-BE49-F238E27FC236}">
                  <a16:creationId xmlns:a16="http://schemas.microsoft.com/office/drawing/2014/main" id="{EC9A5D6E-69D0-4D8A-8214-03AED769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0310" y="771582"/>
              <a:ext cx="103867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file storage</a:t>
              </a:r>
              <a:endParaRPr lang="en-US" altLang="ko-KR" sz="2700">
                <a:latin typeface="Arial" panose="020B0604020202020204" pitchFamily="34" charset="0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58204DC-2BC1-4F2B-ACD7-429B42A684F5}"/>
              </a:ext>
            </a:extLst>
          </p:cNvPr>
          <p:cNvGrpSpPr/>
          <p:nvPr/>
        </p:nvGrpSpPr>
        <p:grpSpPr>
          <a:xfrm>
            <a:off x="14884508" y="1167265"/>
            <a:ext cx="2644256" cy="1952474"/>
            <a:chOff x="10384988" y="2821151"/>
            <a:chExt cx="1762837" cy="1301649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BEEA19B-6EA1-441C-8E8E-A38B087F792F}"/>
                </a:ext>
              </a:extLst>
            </p:cNvPr>
            <p:cNvGrpSpPr/>
            <p:nvPr/>
          </p:nvGrpSpPr>
          <p:grpSpPr>
            <a:xfrm>
              <a:off x="10384988" y="2821151"/>
              <a:ext cx="1762837" cy="1301649"/>
              <a:chOff x="10377835" y="4097748"/>
              <a:chExt cx="1762837" cy="1301649"/>
            </a:xfrm>
          </p:grpSpPr>
          <p:sp>
            <p:nvSpPr>
              <p:cNvPr id="104" name="_x450458000">
                <a:extLst>
                  <a:ext uri="{FF2B5EF4-FFF2-40B4-BE49-F238E27FC236}">
                    <a16:creationId xmlns:a16="http://schemas.microsoft.com/office/drawing/2014/main" id="{51E963CA-C259-4F73-AB43-A5F22DC15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7835" y="4818372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250">
                    <a:solidFill>
                      <a:srgbClr val="0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Graph DB</a:t>
                </a:r>
              </a:p>
            </p:txBody>
          </p:sp>
          <p:pic>
            <p:nvPicPr>
              <p:cNvPr id="106" name="_x450458936">
                <a:extLst>
                  <a:ext uri="{FF2B5EF4-FFF2-40B4-BE49-F238E27FC236}">
                    <a16:creationId xmlns:a16="http://schemas.microsoft.com/office/drawing/2014/main" id="{5C487ABF-FC76-46CC-BF71-798D5189D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6775" y="4097748"/>
                <a:ext cx="996950" cy="801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1F0857-3CF8-44C8-B749-4AF8BD85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795" y="3075522"/>
              <a:ext cx="855763" cy="446219"/>
            </a:xfrm>
            <a:prstGeom prst="rect">
              <a:avLst/>
            </a:prstGeom>
          </p:spPr>
        </p:pic>
      </p:grpSp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pic>
        <p:nvPicPr>
          <p:cNvPr id="1049" name="_x394251032">
            <a:extLst>
              <a:ext uri="{FF2B5EF4-FFF2-40B4-BE49-F238E27FC236}">
                <a16:creationId xmlns:a16="http://schemas.microsoft.com/office/drawing/2014/main" id="{841DC65C-FFBD-4FC4-9FD6-BB6131D1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504" y="8237597"/>
            <a:ext cx="873918" cy="8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_x394252400">
            <a:extLst>
              <a:ext uri="{FF2B5EF4-FFF2-40B4-BE49-F238E27FC236}">
                <a16:creationId xmlns:a16="http://schemas.microsoft.com/office/drawing/2014/main" id="{1FB44B96-EE74-4B40-8126-2A189F94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8675" y="9137175"/>
            <a:ext cx="1171575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5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Cache</a:t>
            </a:r>
            <a:endParaRPr lang="en-US" altLang="ko-KR" sz="27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535161" y="511372"/>
            <a:ext cx="5184433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/>
              </a:rPr>
              <a:t>User Server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김태완</a:t>
            </a:r>
            <a:endParaRPr lang="en-US" altLang="ko-KR" sz="32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endParaRPr lang="en-US" altLang="ko-KR" sz="3200" b="1">
              <a:latin typeface="NanumSquareOTF_ac Bold" panose="020B0600000101010101" pitchFamily="34" charset="-127"/>
              <a:ea typeface="NanumSquareOTF_ac Bold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3EAB3EB-9366-414E-ACFA-61495F1744F2}"/>
              </a:ext>
            </a:extLst>
          </p:cNvPr>
          <p:cNvCxnSpPr>
            <a:cxnSpLocks/>
          </p:cNvCxnSpPr>
          <p:nvPr/>
        </p:nvCxnSpPr>
        <p:spPr>
          <a:xfrm>
            <a:off x="9404975" y="4855679"/>
            <a:ext cx="0" cy="2300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8CBBDF5-BC6D-4B6C-98C1-7F9E0374DE28}"/>
              </a:ext>
            </a:extLst>
          </p:cNvPr>
          <p:cNvCxnSpPr>
            <a:cxnSpLocks/>
          </p:cNvCxnSpPr>
          <p:nvPr/>
        </p:nvCxnSpPr>
        <p:spPr>
          <a:xfrm flipV="1">
            <a:off x="10880956" y="1768531"/>
            <a:ext cx="3438883" cy="11317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D7AB250-0928-496B-8EB0-A01ECFF1E90D}"/>
              </a:ext>
            </a:extLst>
          </p:cNvPr>
          <p:cNvCxnSpPr>
            <a:cxnSpLocks/>
          </p:cNvCxnSpPr>
          <p:nvPr/>
        </p:nvCxnSpPr>
        <p:spPr>
          <a:xfrm>
            <a:off x="10930259" y="3645122"/>
            <a:ext cx="3155096" cy="539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7B0F78-22BC-4D00-B1C6-3060B4CC73CF}"/>
              </a:ext>
            </a:extLst>
          </p:cNvPr>
          <p:cNvCxnSpPr>
            <a:cxnSpLocks/>
          </p:cNvCxnSpPr>
          <p:nvPr/>
        </p:nvCxnSpPr>
        <p:spPr>
          <a:xfrm flipH="1">
            <a:off x="10930259" y="8669793"/>
            <a:ext cx="37588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52C8D39-035F-4BEB-A085-7983DE98517A}"/>
              </a:ext>
            </a:extLst>
          </p:cNvPr>
          <p:cNvCxnSpPr>
            <a:cxnSpLocks/>
          </p:cNvCxnSpPr>
          <p:nvPr/>
        </p:nvCxnSpPr>
        <p:spPr>
          <a:xfrm>
            <a:off x="10880956" y="4412974"/>
            <a:ext cx="3590418" cy="2464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FE27844-88B2-4DD7-B89C-7B31AFEB05E5}"/>
              </a:ext>
            </a:extLst>
          </p:cNvPr>
          <p:cNvSpPr txBox="1"/>
          <p:nvPr/>
        </p:nvSpPr>
        <p:spPr>
          <a:xfrm>
            <a:off x="982556" y="5799886"/>
            <a:ext cx="710887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1) </a:t>
            </a:r>
            <a:r>
              <a:rPr lang="ko-KR" altLang="en-US" sz="2400">
                <a:latin typeface="NanumSquareOTF_ac" panose="020B0600000101010101" pitchFamily="34" charset="-127"/>
                <a:ea typeface="NanumSquareOTF_ac"/>
              </a:rPr>
              <a:t>회원가입 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/ </a:t>
            </a:r>
            <a:r>
              <a:rPr lang="ko-KR" altLang="en-US" sz="2400">
                <a:latin typeface="NanumSquareOTF_ac" panose="020B0600000101010101" pitchFamily="34" charset="-127"/>
                <a:ea typeface="NanumSquareOTF_ac"/>
              </a:rPr>
              <a:t>로그인</a:t>
            </a:r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>
                <a:ea typeface="NanumSquareOTF_ac Bold"/>
              </a:rPr>
              <a:t>JWT </a:t>
            </a:r>
            <a:r>
              <a:rPr lang="ko-KR" altLang="en-US" sz="2400" b="1">
                <a:ea typeface="NanumSquareOTF_ac Bold"/>
              </a:rPr>
              <a:t>토큰</a:t>
            </a:r>
            <a:r>
              <a:rPr lang="ko-KR" altLang="en-US" sz="2400">
                <a:ea typeface="NanumSquareOTF_ac"/>
              </a:rPr>
              <a:t> 인증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ea typeface="NanumSquareOTF_ac"/>
              </a:rPr>
              <a:t>RDB, </a:t>
            </a:r>
            <a:r>
              <a:rPr lang="en-US" altLang="ko-KR" sz="2400" b="1">
                <a:ea typeface="NanumSquareOTF_ac Bold"/>
              </a:rPr>
              <a:t>Graph DB</a:t>
            </a:r>
            <a:r>
              <a:rPr lang="en-US" altLang="ko-KR" sz="2400">
                <a:ea typeface="NanumSquareOTF_ac"/>
              </a:rPr>
              <a:t> </a:t>
            </a:r>
            <a:r>
              <a:rPr lang="ko-KR" altLang="en-US" sz="2400">
                <a:ea typeface="NanumSquareOTF_ac"/>
              </a:rPr>
              <a:t>데이터 동기화</a:t>
            </a:r>
            <a:endParaRPr lang="en-US" altLang="ko-KR" sz="2400">
              <a:ea typeface="NanumSquareOTF_ac"/>
            </a:endParaRPr>
          </a:p>
          <a:p>
            <a:pPr marL="342900" indent="-342900">
              <a:buChar char="-"/>
            </a:pPr>
            <a:endParaRPr lang="ko-KR" altLang="en-US" sz="2400">
              <a:ea typeface="NanumSquareOTF_ac"/>
            </a:endParaRPr>
          </a:p>
          <a:p>
            <a:r>
              <a:rPr lang="en-US" altLang="ko-KR" sz="2400">
                <a:ea typeface="NanumSquareOTF_ac"/>
              </a:rPr>
              <a:t>2)  </a:t>
            </a:r>
            <a:r>
              <a:rPr lang="ko-KR" altLang="en-US" sz="2400">
                <a:ea typeface="NanumSquareOTF_ac"/>
              </a:rPr>
              <a:t>개인정보</a:t>
            </a:r>
            <a:r>
              <a:rPr lang="en-US" altLang="ko-KR" sz="2400">
                <a:ea typeface="NanumSquareOTF_ac"/>
              </a:rPr>
              <a:t>, </a:t>
            </a:r>
            <a:r>
              <a:rPr lang="ko-KR" altLang="en-US" sz="2400">
                <a:ea typeface="NanumSquareOTF_ac"/>
              </a:rPr>
              <a:t>프로필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ea typeface="NanumSquareOTF_ac"/>
                <a:cs typeface="Calibri"/>
              </a:rPr>
              <a:t>조회 및 수정</a:t>
            </a:r>
            <a:endParaRPr lang="en-US" altLang="ko-KR" sz="2400">
              <a:ea typeface="NanumSquareOTF_ac"/>
              <a:cs typeface="Calibri"/>
            </a:endParaRP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76E93B3D-2DE4-4863-B9DF-D78A99446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7962" y="2817310"/>
            <a:ext cx="934497" cy="91272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DA6FCA0-2367-B241-9136-CE090A3FE35A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13</a:t>
            </a:r>
            <a:endParaRPr kumimoji="1" lang="ko-Kore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E05F7B-C1D8-454A-A02B-C8D5293D6B88}"/>
              </a:ext>
            </a:extLst>
          </p:cNvPr>
          <p:cNvGrpSpPr/>
          <p:nvPr/>
        </p:nvGrpSpPr>
        <p:grpSpPr>
          <a:xfrm>
            <a:off x="3439277" y="2719232"/>
            <a:ext cx="4435860" cy="2520592"/>
            <a:chOff x="2442834" y="3429000"/>
            <a:chExt cx="2957239" cy="1680394"/>
          </a:xfrm>
        </p:grpSpPr>
        <p:sp>
          <p:nvSpPr>
            <p:cNvPr id="50" name="_x450456632">
              <a:extLst>
                <a:ext uri="{FF2B5EF4-FFF2-40B4-BE49-F238E27FC236}">
                  <a16:creationId xmlns:a16="http://schemas.microsoft.com/office/drawing/2014/main" id="{F60D611F-9A7E-E547-A9C3-B373D13D4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834" y="4150711"/>
              <a:ext cx="2957239" cy="9586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 b="1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 Gateway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 b="1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(Load Balancer)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9" name="_x450439280">
              <a:extLst>
                <a:ext uri="{FF2B5EF4-FFF2-40B4-BE49-F238E27FC236}">
                  <a16:creationId xmlns:a16="http://schemas.microsoft.com/office/drawing/2014/main" id="{21DE3C81-6F8A-654E-BFD9-1530FD89C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200" y="3429000"/>
              <a:ext cx="911225" cy="920750"/>
            </a:xfrm>
            <a:prstGeom prst="rect">
              <a:avLst/>
            </a:prstGeom>
            <a:solidFill>
              <a:srgbClr val="FFFFFF">
                <a:alpha val="99000"/>
              </a:srgbClr>
            </a:solidFill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794E8B-B9F1-B345-882F-0B254D657846}"/>
              </a:ext>
            </a:extLst>
          </p:cNvPr>
          <p:cNvGrpSpPr/>
          <p:nvPr/>
        </p:nvGrpSpPr>
        <p:grpSpPr>
          <a:xfrm>
            <a:off x="475925" y="2926100"/>
            <a:ext cx="1440510" cy="2053086"/>
            <a:chOff x="128513" y="2862221"/>
            <a:chExt cx="960340" cy="1368724"/>
          </a:xfrm>
        </p:grpSpPr>
        <p:pic>
          <p:nvPicPr>
            <p:cNvPr id="53" name="그래픽 52" descr="스마트폰">
              <a:extLst>
                <a:ext uri="{FF2B5EF4-FFF2-40B4-BE49-F238E27FC236}">
                  <a16:creationId xmlns:a16="http://schemas.microsoft.com/office/drawing/2014/main" id="{B536D788-AE26-A94C-B314-7D0442D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54" name="_x450457064">
              <a:extLst>
                <a:ext uri="{FF2B5EF4-FFF2-40B4-BE49-F238E27FC236}">
                  <a16:creationId xmlns:a16="http://schemas.microsoft.com/office/drawing/2014/main" id="{25491A93-A71C-EB41-8259-31F335865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8FC1001-4018-4940-A4EC-677E535C74E4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916435" y="3611900"/>
            <a:ext cx="1549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EF87C2-E883-274C-8F8E-D230DB540AA3}"/>
              </a:ext>
            </a:extLst>
          </p:cNvPr>
          <p:cNvCxnSpPr>
            <a:cxnSpLocks/>
          </p:cNvCxnSpPr>
          <p:nvPr/>
        </p:nvCxnSpPr>
        <p:spPr>
          <a:xfrm flipV="1">
            <a:off x="5593073" y="3477733"/>
            <a:ext cx="2307736" cy="4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_x450455912">
            <a:extLst>
              <a:ext uri="{FF2B5EF4-FFF2-40B4-BE49-F238E27FC236}">
                <a16:creationId xmlns:a16="http://schemas.microsoft.com/office/drawing/2014/main" id="{76CB8122-0F6C-4EC4-A3B2-4EABF3FE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298" y="9109777"/>
            <a:ext cx="873918" cy="2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7">
            <a:extLst>
              <a:ext uri="{FF2B5EF4-FFF2-40B4-BE49-F238E27FC236}">
                <a16:creationId xmlns:a16="http://schemas.microsoft.com/office/drawing/2014/main" id="{D7FD27A0-C934-40E8-B41C-03F87A2340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913719" y="7324871"/>
            <a:ext cx="934497" cy="9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544835" y="504216"/>
            <a:ext cx="7247404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Chatting, Push Server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김태완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8CBBDF5-BC6D-4B6C-98C1-7F9E0374DE28}"/>
              </a:ext>
            </a:extLst>
          </p:cNvPr>
          <p:cNvCxnSpPr>
            <a:cxnSpLocks/>
          </p:cNvCxnSpPr>
          <p:nvPr/>
        </p:nvCxnSpPr>
        <p:spPr>
          <a:xfrm flipV="1">
            <a:off x="11374582" y="3409792"/>
            <a:ext cx="329907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D7AB250-0928-496B-8EB0-A01ECFF1E90D}"/>
              </a:ext>
            </a:extLst>
          </p:cNvPr>
          <p:cNvCxnSpPr>
            <a:cxnSpLocks/>
          </p:cNvCxnSpPr>
          <p:nvPr/>
        </p:nvCxnSpPr>
        <p:spPr>
          <a:xfrm>
            <a:off x="11374582" y="4312863"/>
            <a:ext cx="3338945" cy="1741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7B0F78-22BC-4D00-B1C6-3060B4CC73CF}"/>
              </a:ext>
            </a:extLst>
          </p:cNvPr>
          <p:cNvCxnSpPr>
            <a:cxnSpLocks/>
          </p:cNvCxnSpPr>
          <p:nvPr/>
        </p:nvCxnSpPr>
        <p:spPr>
          <a:xfrm flipH="1">
            <a:off x="11374582" y="7010400"/>
            <a:ext cx="347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52C8D39-035F-4BEB-A085-7983DE98517A}"/>
              </a:ext>
            </a:extLst>
          </p:cNvPr>
          <p:cNvCxnSpPr>
            <a:cxnSpLocks/>
          </p:cNvCxnSpPr>
          <p:nvPr/>
        </p:nvCxnSpPr>
        <p:spPr>
          <a:xfrm>
            <a:off x="5693068" y="3987681"/>
            <a:ext cx="2328600" cy="23954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_x450454832">
            <a:extLst>
              <a:ext uri="{FF2B5EF4-FFF2-40B4-BE49-F238E27FC236}">
                <a16:creationId xmlns:a16="http://schemas.microsoft.com/office/drawing/2014/main" id="{CB5FEFA8-190C-4F89-902A-76854F20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502" y="3563374"/>
            <a:ext cx="3836286" cy="110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Chatting Server</a:t>
            </a:r>
            <a:endParaRPr lang="en-US" altLang="ko-KR" sz="2800">
              <a:latin typeface="Arial" panose="020B0604020202020204" pitchFamily="34" charset="0"/>
            </a:endParaRPr>
          </a:p>
        </p:txBody>
      </p:sp>
      <p:sp>
        <p:nvSpPr>
          <p:cNvPr id="35" name="_x450454832">
            <a:extLst>
              <a:ext uri="{FF2B5EF4-FFF2-40B4-BE49-F238E27FC236}">
                <a16:creationId xmlns:a16="http://schemas.microsoft.com/office/drawing/2014/main" id="{BFF382AD-4500-4627-A380-D90DB5287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281" y="7508740"/>
            <a:ext cx="2927786" cy="110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 Server</a:t>
            </a:r>
            <a:endParaRPr lang="en-US" altLang="ko-KR" sz="2800">
              <a:latin typeface="Arial" panose="020B0604020202020204" pitchFamily="34" charset="0"/>
            </a:endParaRPr>
          </a:p>
        </p:txBody>
      </p:sp>
      <p:pic>
        <p:nvPicPr>
          <p:cNvPr id="37" name="_x394251032">
            <a:extLst>
              <a:ext uri="{FF2B5EF4-FFF2-40B4-BE49-F238E27FC236}">
                <a16:creationId xmlns:a16="http://schemas.microsoft.com/office/drawing/2014/main" id="{E5DD3C80-8B75-48BB-A534-B6618820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737" y="2744234"/>
            <a:ext cx="873918" cy="8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_x394252400">
            <a:extLst>
              <a:ext uri="{FF2B5EF4-FFF2-40B4-BE49-F238E27FC236}">
                <a16:creationId xmlns:a16="http://schemas.microsoft.com/office/drawing/2014/main" id="{D9316FBD-BDDB-4028-9209-27A699CFA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1908" y="3608627"/>
            <a:ext cx="1171575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5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Cache</a:t>
            </a:r>
            <a:endParaRPr lang="en-US" altLang="ko-KR" sz="2700">
              <a:latin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F3E502-C830-423C-9C2F-352E217257F3}"/>
              </a:ext>
            </a:extLst>
          </p:cNvPr>
          <p:cNvGrpSpPr/>
          <p:nvPr/>
        </p:nvGrpSpPr>
        <p:grpSpPr>
          <a:xfrm>
            <a:off x="15305402" y="6269480"/>
            <a:ext cx="2868062" cy="2069445"/>
            <a:chOff x="10346450" y="4097748"/>
            <a:chExt cx="1912041" cy="1379630"/>
          </a:xfrm>
        </p:grpSpPr>
        <p:sp>
          <p:nvSpPr>
            <p:cNvPr id="42" name="_x450458000">
              <a:extLst>
                <a:ext uri="{FF2B5EF4-FFF2-40B4-BE49-F238E27FC236}">
                  <a16:creationId xmlns:a16="http://schemas.microsoft.com/office/drawing/2014/main" id="{D998FC1C-F392-485A-9030-4537E7EE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5654" y="4896353"/>
              <a:ext cx="1762837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RDBMS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700">
                <a:latin typeface="Arial" panose="020B0604020202020204" pitchFamily="34" charset="0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C8FE882-E724-4795-9684-7B475BB97709}"/>
                </a:ext>
              </a:extLst>
            </p:cNvPr>
            <p:cNvGrpSpPr/>
            <p:nvPr/>
          </p:nvGrpSpPr>
          <p:grpSpPr>
            <a:xfrm>
              <a:off x="10346450" y="4097748"/>
              <a:ext cx="1057275" cy="842967"/>
              <a:chOff x="8391525" y="4576763"/>
              <a:chExt cx="1057275" cy="842967"/>
            </a:xfrm>
          </p:grpSpPr>
          <p:pic>
            <p:nvPicPr>
              <p:cNvPr id="44" name="_x450458936">
                <a:extLst>
                  <a:ext uri="{FF2B5EF4-FFF2-40B4-BE49-F238E27FC236}">
                    <a16:creationId xmlns:a16="http://schemas.microsoft.com/office/drawing/2014/main" id="{D46C8253-8CA9-474F-B401-DDB0E3DD7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1850" y="4576763"/>
                <a:ext cx="996950" cy="801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_x450457640">
                <a:extLst>
                  <a:ext uri="{FF2B5EF4-FFF2-40B4-BE49-F238E27FC236}">
                    <a16:creationId xmlns:a16="http://schemas.microsoft.com/office/drawing/2014/main" id="{7FCEF49D-FB91-46BC-9308-BCC764FE9D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64"/>
              <a:stretch>
                <a:fillRect/>
              </a:stretch>
            </p:blipFill>
            <p:spPr bwMode="auto">
              <a:xfrm>
                <a:off x="8391525" y="4679955"/>
                <a:ext cx="942975" cy="73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6FDE0D0-E2A3-4BCE-B203-E53B2CA0B9E9}"/>
              </a:ext>
            </a:extLst>
          </p:cNvPr>
          <p:cNvSpPr txBox="1"/>
          <p:nvPr/>
        </p:nvSpPr>
        <p:spPr>
          <a:xfrm>
            <a:off x="850422" y="5674644"/>
            <a:ext cx="710887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1) </a:t>
            </a:r>
            <a:r>
              <a:rPr lang="ko-KR" altLang="en-US" sz="2400">
                <a:latin typeface="NanumSquareOTF_ac" panose="020B0600000101010101" pitchFamily="34" charset="-127"/>
                <a:ea typeface="NanumSquareOTF_ac"/>
              </a:rPr>
              <a:t>채팅</a:t>
            </a:r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>
                <a:ea typeface="NanumSquareOTF_ac Bold"/>
              </a:rPr>
              <a:t>Web Socket </a:t>
            </a:r>
            <a:r>
              <a:rPr lang="ko-KR" altLang="en-US" sz="2400">
                <a:ea typeface="NanumSquareOTF_ac"/>
              </a:rPr>
              <a:t>기반 </a:t>
            </a:r>
            <a:r>
              <a:rPr lang="en-US" altLang="ko-KR" sz="2400">
                <a:ea typeface="NanumSquareOTF_ac"/>
              </a:rPr>
              <a:t>1:1 </a:t>
            </a:r>
            <a:r>
              <a:rPr lang="ko-KR" altLang="en-US" sz="2400">
                <a:ea typeface="NanumSquareOTF_ac"/>
              </a:rPr>
              <a:t>채팅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ea typeface="NanumSquareOTF_ac"/>
              </a:rPr>
              <a:t>정렬기준 </a:t>
            </a:r>
            <a:r>
              <a:rPr lang="en-US" altLang="ko-KR" sz="2400">
                <a:ea typeface="NanumSquareOTF_ac"/>
              </a:rPr>
              <a:t>: </a:t>
            </a:r>
            <a:r>
              <a:rPr lang="ko-KR" altLang="en-US" sz="2400" err="1">
                <a:ea typeface="NanumSquareOTF_ac"/>
              </a:rPr>
              <a:t>최신화된</a:t>
            </a:r>
            <a:r>
              <a:rPr lang="ko-KR" altLang="en-US" sz="2400">
                <a:ea typeface="NanumSquareOTF_ac"/>
              </a:rPr>
              <a:t> 채팅 </a:t>
            </a:r>
            <a:r>
              <a:rPr lang="ko-KR" altLang="en-US" sz="2400" err="1">
                <a:ea typeface="NanumSquareOTF_ac"/>
              </a:rPr>
              <a:t>목록순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endParaRPr lang="en-US" altLang="ko-KR" sz="2400">
              <a:ea typeface="NanumSquareOTF_ac"/>
            </a:endParaRPr>
          </a:p>
          <a:p>
            <a:r>
              <a:rPr lang="en-US" altLang="ko-KR" sz="2400">
                <a:ea typeface="NanumSquareOTF_ac"/>
              </a:rPr>
              <a:t>2) </a:t>
            </a:r>
            <a:r>
              <a:rPr lang="ko-KR" altLang="en-US" sz="2400">
                <a:ea typeface="NanumSquareOTF_ac"/>
              </a:rPr>
              <a:t>알림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>
                <a:ea typeface="NanumSquareOTF_ac Bold"/>
              </a:rPr>
              <a:t>FCM</a:t>
            </a:r>
            <a:r>
              <a:rPr lang="en-US" altLang="ko-KR" sz="2400">
                <a:ea typeface="NanumSquareOTF_ac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400">
                <a:ea typeface="NanumSquareOTF_ac"/>
                <a:cs typeface="Calibri"/>
              </a:rPr>
              <a:t>좋아요</a:t>
            </a:r>
            <a:r>
              <a:rPr lang="en-US" altLang="ko-KR" sz="2400">
                <a:ea typeface="NanumSquareOTF_ac"/>
                <a:cs typeface="Calibri"/>
              </a:rPr>
              <a:t>, </a:t>
            </a:r>
            <a:r>
              <a:rPr lang="ko-KR" altLang="en-US" sz="2400">
                <a:ea typeface="NanumSquareOTF_ac"/>
                <a:cs typeface="Calibri"/>
              </a:rPr>
              <a:t>댓글</a:t>
            </a:r>
            <a:r>
              <a:rPr lang="en-US" altLang="ko-KR" sz="2400">
                <a:ea typeface="NanumSquareOTF_ac"/>
                <a:cs typeface="Calibri"/>
              </a:rPr>
              <a:t>, </a:t>
            </a:r>
            <a:r>
              <a:rPr lang="ko-KR" altLang="en-US" sz="2400">
                <a:ea typeface="NanumSquareOTF_ac"/>
                <a:cs typeface="Calibri"/>
              </a:rPr>
              <a:t>채팅에 대한 </a:t>
            </a:r>
            <a:r>
              <a:rPr lang="en-US" altLang="ko-KR" sz="2400" b="1">
                <a:ea typeface="NanumSquareOTF_ac Bold"/>
                <a:cs typeface="Calibri"/>
              </a:rPr>
              <a:t>push</a:t>
            </a:r>
            <a:r>
              <a:rPr lang="ko-KR" altLang="en-US" sz="2400" b="1">
                <a:ea typeface="NanumSquareOTF_ac Bold"/>
                <a:cs typeface="Calibri"/>
              </a:rPr>
              <a:t>알림 </a:t>
            </a:r>
            <a:r>
              <a:rPr lang="ko-KR" altLang="en-US" sz="2400">
                <a:ea typeface="NanumSquareOTF_ac"/>
                <a:cs typeface="Calibri"/>
              </a:rPr>
              <a:t>기능</a:t>
            </a:r>
            <a:endParaRPr lang="en-US" altLang="ko-KR" sz="2400">
              <a:ea typeface="NanumSquareOTF_ac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ea typeface="NanumSquareOTF_ac"/>
                <a:cs typeface="Calibri"/>
              </a:rPr>
              <a:t>정렬기준 </a:t>
            </a:r>
            <a:r>
              <a:rPr lang="en-US" altLang="ko-KR" sz="2400">
                <a:ea typeface="NanumSquareOTF_ac"/>
                <a:cs typeface="Calibri"/>
              </a:rPr>
              <a:t>: </a:t>
            </a:r>
            <a:r>
              <a:rPr lang="ko-KR" altLang="en-US" sz="2400" err="1">
                <a:ea typeface="NanumSquareOTF_ac"/>
                <a:cs typeface="Calibri"/>
              </a:rPr>
              <a:t>최신화된</a:t>
            </a:r>
            <a:r>
              <a:rPr lang="ko-KR" altLang="en-US" sz="2400">
                <a:ea typeface="NanumSquareOTF_ac"/>
                <a:cs typeface="Calibri"/>
              </a:rPr>
              <a:t> </a:t>
            </a:r>
            <a:r>
              <a:rPr lang="ko-KR" altLang="en-US" sz="2400" err="1">
                <a:ea typeface="NanumSquareOTF_ac"/>
                <a:cs typeface="Calibri"/>
              </a:rPr>
              <a:t>알림순</a:t>
            </a:r>
            <a:endParaRPr lang="en-US" altLang="ko-KR" sz="2400">
              <a:ea typeface="NanumSquareOTF_ac"/>
              <a:cs typeface="Calibri"/>
            </a:endParaRP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2997E2BF-1970-4F66-85F5-93C305A0A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841" y="2752829"/>
            <a:ext cx="934497" cy="912726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142FCFEA-833D-45DE-BA34-062207AEE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021" y="6635060"/>
            <a:ext cx="934497" cy="9127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207B3-2B77-D743-9366-9DB85F4D3B87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14</a:t>
            </a:r>
            <a:endParaRPr kumimoji="1" lang="ko-Kore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7D036DE-7BE6-A44E-9480-50CC31B984B9}"/>
              </a:ext>
            </a:extLst>
          </p:cNvPr>
          <p:cNvGrpSpPr/>
          <p:nvPr/>
        </p:nvGrpSpPr>
        <p:grpSpPr>
          <a:xfrm>
            <a:off x="3439277" y="2719230"/>
            <a:ext cx="4435860" cy="2520591"/>
            <a:chOff x="2442834" y="3429000"/>
            <a:chExt cx="2957239" cy="1680394"/>
          </a:xfrm>
        </p:grpSpPr>
        <p:pic>
          <p:nvPicPr>
            <p:cNvPr id="56" name="_x450439280">
              <a:extLst>
                <a:ext uri="{FF2B5EF4-FFF2-40B4-BE49-F238E27FC236}">
                  <a16:creationId xmlns:a16="http://schemas.microsoft.com/office/drawing/2014/main" id="{F0889A7F-F17B-2244-9F03-841D72FE1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200" y="3429000"/>
              <a:ext cx="911225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_x450456632">
              <a:extLst>
                <a:ext uri="{FF2B5EF4-FFF2-40B4-BE49-F238E27FC236}">
                  <a16:creationId xmlns:a16="http://schemas.microsoft.com/office/drawing/2014/main" id="{E4E87460-B98C-674F-87EA-4BAFD6488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834" y="4150711"/>
              <a:ext cx="2957239" cy="958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 b="1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 Gateway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50" b="1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(Load Balancer)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1EFE5A1-96FD-5347-A839-7FF171ED552A}"/>
              </a:ext>
            </a:extLst>
          </p:cNvPr>
          <p:cNvGrpSpPr/>
          <p:nvPr/>
        </p:nvGrpSpPr>
        <p:grpSpPr>
          <a:xfrm>
            <a:off x="475925" y="2926100"/>
            <a:ext cx="1440510" cy="2053086"/>
            <a:chOff x="128513" y="2862221"/>
            <a:chExt cx="960340" cy="1368724"/>
          </a:xfrm>
        </p:grpSpPr>
        <p:pic>
          <p:nvPicPr>
            <p:cNvPr id="59" name="그래픽 58" descr="스마트폰">
              <a:extLst>
                <a:ext uri="{FF2B5EF4-FFF2-40B4-BE49-F238E27FC236}">
                  <a16:creationId xmlns:a16="http://schemas.microsoft.com/office/drawing/2014/main" id="{3EC8309B-14F3-E942-A9BF-0BBBB934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60" name="_x450457064">
              <a:extLst>
                <a:ext uri="{FF2B5EF4-FFF2-40B4-BE49-F238E27FC236}">
                  <a16:creationId xmlns:a16="http://schemas.microsoft.com/office/drawing/2014/main" id="{8A7231B1-E343-7B4B-9097-50C41DB0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4CEEAD1-3741-4847-9A60-2643583CB41B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916435" y="3611900"/>
            <a:ext cx="1549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94F4853-79EF-6C40-9E65-3F43001005FC}"/>
              </a:ext>
            </a:extLst>
          </p:cNvPr>
          <p:cNvCxnSpPr>
            <a:cxnSpLocks/>
          </p:cNvCxnSpPr>
          <p:nvPr/>
        </p:nvCxnSpPr>
        <p:spPr>
          <a:xfrm flipV="1">
            <a:off x="5593073" y="3477733"/>
            <a:ext cx="2307736" cy="4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_x450454832">
            <a:extLst>
              <a:ext uri="{FF2B5EF4-FFF2-40B4-BE49-F238E27FC236}">
                <a16:creationId xmlns:a16="http://schemas.microsoft.com/office/drawing/2014/main" id="{DBDBD388-3BC6-45A7-8968-F1504A4F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703" y="2590484"/>
            <a:ext cx="2434160" cy="11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>
                <a:solidFill>
                  <a:srgbClr val="000000"/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Web Socket</a:t>
            </a:r>
            <a:endParaRPr lang="en-US" altLang="ko-KR" sz="3200">
              <a:latin typeface="Arial" panose="020B0604020202020204" pitchFamily="34" charset="0"/>
            </a:endParaRPr>
          </a:p>
        </p:txBody>
      </p:sp>
      <p:sp>
        <p:nvSpPr>
          <p:cNvPr id="67" name="_x450454832">
            <a:extLst>
              <a:ext uri="{FF2B5EF4-FFF2-40B4-BE49-F238E27FC236}">
                <a16:creationId xmlns:a16="http://schemas.microsoft.com/office/drawing/2014/main" id="{22D1B768-AEEC-4A51-963F-DB119CF47C60}"/>
              </a:ext>
            </a:extLst>
          </p:cNvPr>
          <p:cNvSpPr>
            <a:spLocks noChangeArrowheads="1"/>
          </p:cNvSpPr>
          <p:nvPr/>
        </p:nvSpPr>
        <p:spPr bwMode="auto">
          <a:xfrm rot="2762090">
            <a:off x="5803559" y="4406856"/>
            <a:ext cx="2434160" cy="11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>
                <a:solidFill>
                  <a:srgbClr val="000000"/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FCM</a:t>
            </a:r>
            <a:endParaRPr lang="en-US" altLang="ko-KR" sz="3200">
              <a:latin typeface="Arial" panose="020B0604020202020204" pitchFamily="34" charset="0"/>
            </a:endParaRPr>
          </a:p>
        </p:txBody>
      </p:sp>
      <p:sp>
        <p:nvSpPr>
          <p:cNvPr id="31" name="_x450454832">
            <a:extLst>
              <a:ext uri="{FF2B5EF4-FFF2-40B4-BE49-F238E27FC236}">
                <a16:creationId xmlns:a16="http://schemas.microsoft.com/office/drawing/2014/main" id="{DBDBD388-3BC6-45A7-8968-F1504A4F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1788" y="2573987"/>
            <a:ext cx="2434160" cy="11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>
                <a:solidFill>
                  <a:srgbClr val="000000"/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Pub</a:t>
            </a:r>
            <a:endParaRPr lang="en-US" altLang="ko-KR" sz="3200">
              <a:latin typeface="Arial" panose="020B0604020202020204" pitchFamily="34" charset="0"/>
            </a:endParaRPr>
          </a:p>
        </p:txBody>
      </p:sp>
      <p:sp>
        <p:nvSpPr>
          <p:cNvPr id="33" name="_x450454832">
            <a:extLst>
              <a:ext uri="{FF2B5EF4-FFF2-40B4-BE49-F238E27FC236}">
                <a16:creationId xmlns:a16="http://schemas.microsoft.com/office/drawing/2014/main" id="{DBDBD388-3BC6-45A7-8968-F1504A4F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6254" y="3111839"/>
            <a:ext cx="2434160" cy="11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>
                <a:solidFill>
                  <a:srgbClr val="000000"/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Sub</a:t>
            </a:r>
            <a:endParaRPr lang="en-US" altLang="ko-K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2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sp>
        <p:nvSpPr>
          <p:cNvPr id="115" name="_x394252400">
            <a:extLst>
              <a:ext uri="{FF2B5EF4-FFF2-40B4-BE49-F238E27FC236}">
                <a16:creationId xmlns:a16="http://schemas.microsoft.com/office/drawing/2014/main" id="{1FB44B96-EE74-4B40-8126-2A189F94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980" y="8201463"/>
            <a:ext cx="1666006" cy="59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Cache</a:t>
            </a:r>
            <a:endParaRPr lang="en-US" altLang="ko-KR" sz="4000">
              <a:latin typeface="Arial" panose="020B0604020202020204" pitchFamily="34" charset="0"/>
            </a:endParaRPr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475925" y="486758"/>
            <a:ext cx="5184433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/>
              </a:rPr>
              <a:t>Auth Server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김인석</a:t>
            </a:r>
            <a:endParaRPr lang="en-US" altLang="ko-KR" sz="3200" b="1">
              <a:latin typeface="NanumSquareOTF_ac Bold" panose="020B0600000101010101" pitchFamily="34" charset="-127"/>
              <a:ea typeface="NanumSquareOTF_ac Bold"/>
            </a:endParaRPr>
          </a:p>
          <a:p>
            <a:pPr>
              <a:lnSpc>
                <a:spcPct val="150000"/>
              </a:lnSpc>
            </a:pPr>
            <a:endParaRPr lang="en-US" altLang="ko-KR" sz="3200" b="1">
              <a:latin typeface="NanumSquareOTF_ac Bold" panose="020B0600000101010101" pitchFamily="34" charset="-127"/>
              <a:ea typeface="NanumSquareOTF_ac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E27844-88B2-4DD7-B89C-7B31AFEB05E5}"/>
              </a:ext>
            </a:extLst>
          </p:cNvPr>
          <p:cNvSpPr txBox="1"/>
          <p:nvPr/>
        </p:nvSpPr>
        <p:spPr>
          <a:xfrm>
            <a:off x="1162113" y="5790212"/>
            <a:ext cx="710887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1) </a:t>
            </a:r>
            <a:r>
              <a:rPr lang="ko-KR" altLang="en-US" sz="2400">
                <a:latin typeface="NanumSquareOTF_ac" panose="020B0600000101010101" pitchFamily="34" charset="-127"/>
                <a:ea typeface="NanumSquareOTF_ac"/>
              </a:rPr>
              <a:t>회원가입 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/ </a:t>
            </a:r>
            <a:r>
              <a:rPr lang="ko-KR" altLang="en-US" sz="2400">
                <a:latin typeface="NanumSquareOTF_ac" panose="020B0600000101010101" pitchFamily="34" charset="-127"/>
                <a:ea typeface="NanumSquareOTF_ac"/>
              </a:rPr>
              <a:t>로그인</a:t>
            </a:r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ea typeface="NanumSquareOTF_ac"/>
              </a:rPr>
              <a:t>이메일 인증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r>
              <a:rPr lang="ko-KR" altLang="en-US" sz="2400" err="1">
                <a:ea typeface="NanumSquareOTF_ac"/>
              </a:rPr>
              <a:t>유저서버에</a:t>
            </a:r>
            <a:r>
              <a:rPr lang="ko-KR" altLang="en-US" sz="2400">
                <a:ea typeface="NanumSquareOTF_ac"/>
              </a:rPr>
              <a:t> </a:t>
            </a:r>
            <a:r>
              <a:rPr lang="en-US" altLang="ko-KR" sz="2400">
                <a:ea typeface="NanumSquareOTF_ac"/>
              </a:rPr>
              <a:t>JWT</a:t>
            </a:r>
            <a:r>
              <a:rPr lang="ko-KR" altLang="en-US" sz="2400">
                <a:ea typeface="NanumSquareOTF_ac"/>
              </a:rPr>
              <a:t> 토큰 발급</a:t>
            </a:r>
            <a:endParaRPr lang="en-US" altLang="ko-KR" sz="2400">
              <a:ea typeface="NanumSquareOTF_ac"/>
            </a:endParaRPr>
          </a:p>
          <a:p>
            <a:pPr marL="342900" indent="-342900">
              <a:buFontTx/>
              <a:buChar char="-"/>
            </a:pPr>
            <a:endParaRPr lang="en-US" altLang="ko-KR" sz="2400">
              <a:ea typeface="NanumSquareOTF_ac"/>
            </a:endParaRPr>
          </a:p>
          <a:p>
            <a:pPr marL="457200" indent="-457200">
              <a:buAutoNum type="arabicParenR" startAt="2"/>
            </a:pPr>
            <a:r>
              <a:rPr lang="ko-KR" altLang="en-US" sz="2400">
                <a:ea typeface="NanumSquareOTF_ac"/>
              </a:rPr>
              <a:t>로그아웃</a:t>
            </a:r>
            <a:endParaRPr lang="en-US" altLang="ko-KR" sz="2400">
              <a:ea typeface="NanumSquareOTF_ac"/>
            </a:endParaRPr>
          </a:p>
          <a:p>
            <a:r>
              <a:rPr lang="en-US" altLang="ko-KR" sz="2400">
                <a:ea typeface="NanumSquareOTF_ac"/>
              </a:rPr>
              <a:t>-</a:t>
            </a:r>
            <a:r>
              <a:rPr lang="ko-KR" altLang="en-US" sz="2400">
                <a:ea typeface="NanumSquareOTF_ac"/>
              </a:rPr>
              <a:t>  </a:t>
            </a:r>
            <a:r>
              <a:rPr lang="ko-KR" altLang="en-US" sz="2400" err="1">
                <a:ea typeface="NanumSquareOTF_ac"/>
              </a:rPr>
              <a:t>로그아웃한</a:t>
            </a:r>
            <a:r>
              <a:rPr lang="ko-KR" altLang="en-US" sz="2400">
                <a:ea typeface="NanumSquareOTF_ac"/>
              </a:rPr>
              <a:t> 유저를 블랙리스트에 등록</a:t>
            </a:r>
            <a:endParaRPr lang="en-US" altLang="ko-KR" sz="2400">
              <a:ea typeface="NanumSquareOTF_ac"/>
            </a:endParaRPr>
          </a:p>
          <a:p>
            <a:endParaRPr lang="en-US" altLang="ko-KR" sz="2400">
              <a:ea typeface="NanumSquareOTF_ac"/>
            </a:endParaRPr>
          </a:p>
          <a:p>
            <a:endParaRPr lang="en-US" altLang="ko-KR" sz="2400">
              <a:ea typeface="NanumSquareOTF_ac"/>
              <a:cs typeface="Calibri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C4C42-49DB-844F-986A-378968DAC880}"/>
              </a:ext>
            </a:extLst>
          </p:cNvPr>
          <p:cNvGrpSpPr/>
          <p:nvPr/>
        </p:nvGrpSpPr>
        <p:grpSpPr>
          <a:xfrm>
            <a:off x="6689986" y="1022202"/>
            <a:ext cx="9301427" cy="8321440"/>
            <a:chOff x="8397961" y="1167265"/>
            <a:chExt cx="9301427" cy="8321440"/>
          </a:xfrm>
        </p:grpSpPr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41469F53-91BF-432E-929C-8BF381036BFF}"/>
                </a:ext>
              </a:extLst>
            </p:cNvPr>
            <p:cNvGrpSpPr/>
            <p:nvPr/>
          </p:nvGrpSpPr>
          <p:grpSpPr>
            <a:xfrm>
              <a:off x="14831326" y="3922563"/>
              <a:ext cx="2868062" cy="2069446"/>
              <a:chOff x="10346450" y="4097748"/>
              <a:chExt cx="1912041" cy="1379630"/>
            </a:xfrm>
          </p:grpSpPr>
          <p:sp>
            <p:nvSpPr>
              <p:cNvPr id="30" name="_x450458000">
                <a:extLst>
                  <a:ext uri="{FF2B5EF4-FFF2-40B4-BE49-F238E27FC236}">
                    <a16:creationId xmlns:a16="http://schemas.microsoft.com/office/drawing/2014/main" id="{A341CDAA-0DD9-48FD-85FE-70159A886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5654" y="4896353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250">
                    <a:solidFill>
                      <a:schemeClr val="bg1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RDBMS</a:t>
                </a:r>
              </a:p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2700">
                  <a:latin typeface="Arial" panose="020B0604020202020204" pitchFamily="34" charset="0"/>
                </a:endParaRPr>
              </a:p>
            </p:txBody>
          </p: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66DCFFA7-B34E-4F63-9905-0E2274CF571C}"/>
                  </a:ext>
                </a:extLst>
              </p:cNvPr>
              <p:cNvGrpSpPr/>
              <p:nvPr/>
            </p:nvGrpSpPr>
            <p:grpSpPr>
              <a:xfrm>
                <a:off x="10346450" y="4097748"/>
                <a:ext cx="1057275" cy="842962"/>
                <a:chOff x="8391525" y="4576763"/>
                <a:chExt cx="1057275" cy="842962"/>
              </a:xfrm>
            </p:grpSpPr>
            <p:pic>
              <p:nvPicPr>
                <p:cNvPr id="1066" name="_x450458936">
                  <a:extLst>
                    <a:ext uri="{FF2B5EF4-FFF2-40B4-BE49-F238E27FC236}">
                      <a16:creationId xmlns:a16="http://schemas.microsoft.com/office/drawing/2014/main" id="{174BB43E-926D-4D69-9E08-B9A60FBFB5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51850" y="4576763"/>
                  <a:ext cx="996950" cy="8016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3" name="_x450457640">
                  <a:extLst>
                    <a:ext uri="{FF2B5EF4-FFF2-40B4-BE49-F238E27FC236}">
                      <a16:creationId xmlns:a16="http://schemas.microsoft.com/office/drawing/2014/main" id="{0A961190-8A83-485C-9022-3AAC722FAF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764"/>
                <a:stretch>
                  <a:fillRect/>
                </a:stretch>
              </p:blipFill>
              <p:spPr bwMode="auto">
                <a:xfrm>
                  <a:off x="8391525" y="4679950"/>
                  <a:ext cx="942975" cy="739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1" name="_x450455912">
              <a:extLst>
                <a:ext uri="{FF2B5EF4-FFF2-40B4-BE49-F238E27FC236}">
                  <a16:creationId xmlns:a16="http://schemas.microsoft.com/office/drawing/2014/main" id="{9EFC7E57-AECE-4C69-8787-2BBBB817E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853" y="9127939"/>
              <a:ext cx="873918" cy="26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_x450454832">
              <a:extLst>
                <a:ext uri="{FF2B5EF4-FFF2-40B4-BE49-F238E27FC236}">
                  <a16:creationId xmlns:a16="http://schemas.microsoft.com/office/drawing/2014/main" id="{6D3B258C-6630-4B73-A4A7-456937542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7961" y="8269908"/>
              <a:ext cx="3362431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 Server</a:t>
              </a:r>
              <a:endParaRPr lang="en-US" altLang="ko-KR" sz="3600">
                <a:latin typeface="Arial" panose="020B0604020202020204" pitchFamily="34" charset="0"/>
              </a:endParaRPr>
            </a:p>
          </p:txBody>
        </p:sp>
        <p:sp>
          <p:nvSpPr>
            <p:cNvPr id="75" name="_x450454832">
              <a:extLst>
                <a:ext uri="{FF2B5EF4-FFF2-40B4-BE49-F238E27FC236}">
                  <a16:creationId xmlns:a16="http://schemas.microsoft.com/office/drawing/2014/main" id="{3BA4EECA-90B6-491E-A3F7-85A7BFBA3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691" y="3499421"/>
              <a:ext cx="2434160" cy="110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 Server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705A043-CBB5-4A9C-A392-9FCCC4D18726}"/>
                </a:ext>
              </a:extLst>
            </p:cNvPr>
            <p:cNvGrpSpPr/>
            <p:nvPr/>
          </p:nvGrpSpPr>
          <p:grpSpPr>
            <a:xfrm>
              <a:off x="14921815" y="6384912"/>
              <a:ext cx="1558009" cy="1643154"/>
              <a:chOff x="10400306" y="257171"/>
              <a:chExt cx="1038672" cy="1095436"/>
            </a:xfrm>
          </p:grpSpPr>
          <p:pic>
            <p:nvPicPr>
              <p:cNvPr id="16" name="_x395260024">
                <a:extLst>
                  <a:ext uri="{FF2B5EF4-FFF2-40B4-BE49-F238E27FC236}">
                    <a16:creationId xmlns:a16="http://schemas.microsoft.com/office/drawing/2014/main" id="{9C0EBD6E-8C04-4F62-9701-6B26E4A9F9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4089" y="257171"/>
                <a:ext cx="930054" cy="691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_x395259520">
                <a:extLst>
                  <a:ext uri="{FF2B5EF4-FFF2-40B4-BE49-F238E27FC236}">
                    <a16:creationId xmlns:a16="http://schemas.microsoft.com/office/drawing/2014/main" id="{EC9A5D6E-69D0-4D8A-8214-03AED7690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0306" y="771582"/>
                <a:ext cx="1038672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file storage</a:t>
                </a:r>
                <a:endParaRPr lang="en-US" altLang="ko-KR" sz="27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8204DC-2BC1-4F2B-ACD7-429B42A684F5}"/>
                </a:ext>
              </a:extLst>
            </p:cNvPr>
            <p:cNvGrpSpPr/>
            <p:nvPr/>
          </p:nvGrpSpPr>
          <p:grpSpPr>
            <a:xfrm>
              <a:off x="14791744" y="1167265"/>
              <a:ext cx="2644256" cy="1958400"/>
              <a:chOff x="10384988" y="2821151"/>
              <a:chExt cx="1762837" cy="1301649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BEEA19B-6EA1-441C-8E8E-A38B087F792F}"/>
                  </a:ext>
                </a:extLst>
              </p:cNvPr>
              <p:cNvGrpSpPr/>
              <p:nvPr/>
            </p:nvGrpSpPr>
            <p:grpSpPr>
              <a:xfrm>
                <a:off x="10384988" y="2821151"/>
                <a:ext cx="1762837" cy="1301649"/>
                <a:chOff x="10377835" y="4097748"/>
                <a:chExt cx="1762837" cy="1301649"/>
              </a:xfrm>
            </p:grpSpPr>
            <p:sp>
              <p:nvSpPr>
                <p:cNvPr id="104" name="_x450458000">
                  <a:extLst>
                    <a:ext uri="{FF2B5EF4-FFF2-40B4-BE49-F238E27FC236}">
                      <a16:creationId xmlns:a16="http://schemas.microsoft.com/office/drawing/2014/main" id="{51E963CA-C259-4F73-AB43-A5F22DC15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77835" y="4818372"/>
                  <a:ext cx="1762837" cy="581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37160" tIns="68580" rIns="137160" bIns="6858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just" defTabSz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225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Graph DB</a:t>
                  </a:r>
                </a:p>
              </p:txBody>
            </p:sp>
            <p:pic>
              <p:nvPicPr>
                <p:cNvPr id="106" name="_x450458936">
                  <a:extLst>
                    <a:ext uri="{FF2B5EF4-FFF2-40B4-BE49-F238E27FC236}">
                      <a16:creationId xmlns:a16="http://schemas.microsoft.com/office/drawing/2014/main" id="{5C487ABF-FC76-46CC-BF71-798D5189D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alphaModFix amt="3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6775" y="4097748"/>
                  <a:ext cx="996950" cy="8016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11F0857-3CF8-44C8-B749-4AF8BD85B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9795" y="3075522"/>
                <a:ext cx="855763" cy="446219"/>
              </a:xfrm>
              <a:prstGeom prst="rect">
                <a:avLst/>
              </a:prstGeom>
            </p:spPr>
          </p:pic>
        </p:grpSp>
        <p:pic>
          <p:nvPicPr>
            <p:cNvPr id="1049" name="_x394251032">
              <a:extLst>
                <a:ext uri="{FF2B5EF4-FFF2-40B4-BE49-F238E27FC236}">
                  <a16:creationId xmlns:a16="http://schemas.microsoft.com/office/drawing/2014/main" id="{841DC65C-FFBD-4FC4-9FD6-BB6131D1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6399" y="8896475"/>
              <a:ext cx="598756" cy="59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3EAB3EB-9366-414E-ACFA-61495F1744F2}"/>
                </a:ext>
              </a:extLst>
            </p:cNvPr>
            <p:cNvCxnSpPr>
              <a:cxnSpLocks/>
            </p:cNvCxnSpPr>
            <p:nvPr/>
          </p:nvCxnSpPr>
          <p:spPr>
            <a:xfrm>
              <a:off x="9404975" y="4855679"/>
              <a:ext cx="0" cy="23008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38CBBDF5-BC6D-4B6C-98C1-7F9E0374D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0956" y="1768531"/>
              <a:ext cx="3438883" cy="11317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9D7AB250-0928-496B-8EB0-A01ECFF1E9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0259" y="3645122"/>
              <a:ext cx="3155096" cy="53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27B0F78-22BC-4D00-B1C6-3060B4CC7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0259" y="8669793"/>
              <a:ext cx="37588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E52C8D39-035F-4BEB-A085-7983DE98517A}"/>
                </a:ext>
              </a:extLst>
            </p:cNvPr>
            <p:cNvCxnSpPr>
              <a:cxnSpLocks/>
            </p:cNvCxnSpPr>
            <p:nvPr/>
          </p:nvCxnSpPr>
          <p:spPr>
            <a:xfrm>
              <a:off x="11049558" y="4457700"/>
              <a:ext cx="3362431" cy="24978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7">
              <a:extLst>
                <a:ext uri="{FF2B5EF4-FFF2-40B4-BE49-F238E27FC236}">
                  <a16:creationId xmlns:a16="http://schemas.microsoft.com/office/drawing/2014/main" id="{76E93B3D-2DE4-4863-B9DF-D78A9944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8961800" y="2926100"/>
              <a:ext cx="934497" cy="912726"/>
            </a:xfrm>
            <a:prstGeom prst="rect">
              <a:avLst/>
            </a:prstGeom>
          </p:spPr>
        </p:pic>
        <p:pic>
          <p:nvPicPr>
            <p:cNvPr id="3" name="그림 7">
              <a:extLst>
                <a:ext uri="{FF2B5EF4-FFF2-40B4-BE49-F238E27FC236}">
                  <a16:creationId xmlns:a16="http://schemas.microsoft.com/office/drawing/2014/main" id="{16105BFF-8A3D-4E43-9D9F-E8D2A776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71861" y="7700163"/>
              <a:ext cx="661781" cy="646363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F684E51-54E5-AA45-9745-0383917E9893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15</a:t>
            </a:r>
            <a:endParaRPr kumimoji="1" lang="ko-Kore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43FC7F-7394-F64F-BC63-33AB68899716}"/>
              </a:ext>
            </a:extLst>
          </p:cNvPr>
          <p:cNvGrpSpPr/>
          <p:nvPr/>
        </p:nvGrpSpPr>
        <p:grpSpPr>
          <a:xfrm>
            <a:off x="2147068" y="2781037"/>
            <a:ext cx="1440510" cy="2053086"/>
            <a:chOff x="128513" y="2862221"/>
            <a:chExt cx="960340" cy="1368724"/>
          </a:xfrm>
        </p:grpSpPr>
        <p:pic>
          <p:nvPicPr>
            <p:cNvPr id="33" name="그래픽 32" descr="스마트폰">
              <a:extLst>
                <a:ext uri="{FF2B5EF4-FFF2-40B4-BE49-F238E27FC236}">
                  <a16:creationId xmlns:a16="http://schemas.microsoft.com/office/drawing/2014/main" id="{F861750F-0522-F74A-B1A3-654120AC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4453" y="2862221"/>
              <a:ext cx="914400" cy="914400"/>
            </a:xfrm>
            <a:prstGeom prst="rect">
              <a:avLst/>
            </a:prstGeom>
          </p:spPr>
        </p:pic>
        <p:sp>
          <p:nvSpPr>
            <p:cNvPr id="34" name="_x450457064">
              <a:extLst>
                <a:ext uri="{FF2B5EF4-FFF2-40B4-BE49-F238E27FC236}">
                  <a16:creationId xmlns:a16="http://schemas.microsoft.com/office/drawing/2014/main" id="{AECD27C6-B922-EB46-9C1E-A90255B8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3" y="3649920"/>
              <a:ext cx="955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b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</a:t>
              </a:r>
              <a:endParaRPr lang="en-US" altLang="ko-KR" sz="27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F98C0BB-296F-7140-B1A5-EBA6016DCE7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587578" y="3466837"/>
            <a:ext cx="3341138" cy="33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x450454832">
            <a:extLst>
              <a:ext uri="{FF2B5EF4-FFF2-40B4-BE49-F238E27FC236}">
                <a16:creationId xmlns:a16="http://schemas.microsoft.com/office/drawing/2014/main" id="{B14CF561-F48B-4A4E-8D76-680F8EA59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581" y="2951376"/>
            <a:ext cx="2056899" cy="6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</a:rPr>
              <a:t>Email verify</a:t>
            </a:r>
            <a:endParaRPr lang="en-US" altLang="ko-KR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70A99F-31E5-3448-9A75-6BD96BCC2B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4569">
            <a:off x="4899980" y="5826784"/>
            <a:ext cx="716334" cy="71633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C494FE3-361B-0140-8356-46011C645226}"/>
              </a:ext>
            </a:extLst>
          </p:cNvPr>
          <p:cNvCxnSpPr>
            <a:cxnSpLocks/>
          </p:cNvCxnSpPr>
          <p:nvPr/>
        </p:nvCxnSpPr>
        <p:spPr>
          <a:xfrm flipH="1" flipV="1">
            <a:off x="3537603" y="4918571"/>
            <a:ext cx="3047193" cy="340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13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518170" y="510982"/>
            <a:ext cx="5324886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Search Server - </a:t>
            </a:r>
            <a:r>
              <a:rPr lang="ko-KR" altLang="en-US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김인석</a:t>
            </a:r>
            <a:endParaRPr lang="en-US" sz="2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6215F-5858-E046-A5C0-DAE7DD1D3134}"/>
              </a:ext>
            </a:extLst>
          </p:cNvPr>
          <p:cNvSpPr txBox="1"/>
          <p:nvPr/>
        </p:nvSpPr>
        <p:spPr>
          <a:xfrm>
            <a:off x="1045908" y="5859136"/>
            <a:ext cx="915402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sz="2400" b="1" dirty="0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dirty="0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 dirty="0">
                <a:latin typeface="NanumSquareOTF_ac" panose="020B0600000101010101" pitchFamily="34" charset="-127"/>
                <a:ea typeface="NanumSquareOTF_ac"/>
              </a:rPr>
              <a:t>1) 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/>
              </a:rPr>
              <a:t>서비스 내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/>
              </a:rPr>
              <a:t>컨텐츠 검색</a:t>
            </a:r>
            <a:endParaRPr lang="en-US" altLang="ko-KR" sz="2400" b="1" dirty="0">
              <a:latin typeface="NanumSquareOTF_ac Bold" panose="020B0600000101010101" pitchFamily="34" charset="-127"/>
              <a:ea typeface="NanumSquareOTF_ac Bold"/>
            </a:endParaRPr>
          </a:p>
          <a:p>
            <a:r>
              <a:rPr lang="ko-KR" altLang="en-US" sz="2400" dirty="0">
                <a:ea typeface="NanumSquareOTF_ac"/>
              </a:rPr>
              <a:t>       </a:t>
            </a:r>
            <a:r>
              <a:rPr lang="en-US" altLang="ko-KR" sz="2400" dirty="0">
                <a:ea typeface="NanumSquareOTF_ac"/>
              </a:rPr>
              <a:t>-</a:t>
            </a:r>
            <a:r>
              <a:rPr lang="ko-KR" altLang="en-US" sz="2400" dirty="0">
                <a:ea typeface="NanumSquareOTF_ac"/>
              </a:rPr>
              <a:t>컨텐츠</a:t>
            </a:r>
            <a:r>
              <a:rPr lang="en-US" altLang="ko-KR" sz="2400" dirty="0">
                <a:ea typeface="NanumSquareOTF_ac"/>
              </a:rPr>
              <a:t>:</a:t>
            </a:r>
            <a:r>
              <a:rPr lang="ko-KR" altLang="en-US" sz="2400" dirty="0">
                <a:ea typeface="NanumSquareOTF_ac"/>
              </a:rPr>
              <a:t> </a:t>
            </a:r>
            <a:r>
              <a:rPr lang="ko-KR" altLang="en-US" sz="2400" b="1" dirty="0">
                <a:ea typeface="NanumSquareOTF_ac Bold"/>
              </a:rPr>
              <a:t>계정</a:t>
            </a:r>
            <a:r>
              <a:rPr lang="en-US" altLang="ko-KR" sz="2400" b="1" dirty="0">
                <a:ea typeface="NanumSquareOTF_ac Bold"/>
              </a:rPr>
              <a:t>,</a:t>
            </a:r>
            <a:r>
              <a:rPr lang="ko-KR" altLang="en-US" sz="2400" b="1" dirty="0">
                <a:ea typeface="NanumSquareOTF_ac Bold"/>
              </a:rPr>
              <a:t> </a:t>
            </a:r>
            <a:r>
              <a:rPr lang="ko-KR" altLang="en-US" sz="2400" b="1" dirty="0" err="1">
                <a:ea typeface="NanumSquareOTF_ac Bold"/>
              </a:rPr>
              <a:t>피드</a:t>
            </a:r>
            <a:r>
              <a:rPr lang="en-US" altLang="ko-KR" sz="2400" b="1" dirty="0">
                <a:ea typeface="NanumSquareOTF_ac Bold"/>
              </a:rPr>
              <a:t>,</a:t>
            </a:r>
            <a:r>
              <a:rPr lang="ko-KR" altLang="en-US" sz="2400" b="1" dirty="0">
                <a:ea typeface="NanumSquareOTF_ac Bold"/>
              </a:rPr>
              <a:t> 태그 </a:t>
            </a:r>
            <a:endParaRPr lang="en-US" altLang="ko-KR" sz="2400" b="1" dirty="0">
              <a:ea typeface="NanumSquareOTF_ac Bold"/>
              <a:cs typeface="Calibri"/>
            </a:endParaRPr>
          </a:p>
          <a:p>
            <a:r>
              <a:rPr lang="ko-KR" altLang="en-US" sz="2400" dirty="0">
                <a:ea typeface="NanumSquareOTF_ac"/>
                <a:cs typeface="Calibri"/>
              </a:rPr>
              <a:t>      </a:t>
            </a:r>
            <a:r>
              <a:rPr lang="en-US" altLang="ko-KR" sz="2400" dirty="0">
                <a:ea typeface="NanumSquareOTF_ac"/>
                <a:cs typeface="Calibri"/>
              </a:rPr>
              <a:t>- </a:t>
            </a:r>
            <a:r>
              <a:rPr lang="en-US" altLang="ko-KR" sz="2400" dirty="0" err="1">
                <a:ea typeface="NanumSquareOTF_ac"/>
                <a:cs typeface="Calibri"/>
              </a:rPr>
              <a:t>정렬기준</a:t>
            </a:r>
            <a:r>
              <a:rPr lang="en-US" altLang="ko-KR" sz="2400" dirty="0">
                <a:ea typeface="NanumSquareOTF_ac"/>
                <a:cs typeface="Calibri"/>
              </a:rPr>
              <a:t> : </a:t>
            </a:r>
            <a:r>
              <a:rPr lang="ko-KR" altLang="en-US" sz="2400" b="1" dirty="0">
                <a:ea typeface="NanumSquareOTF_ac Bold"/>
                <a:cs typeface="Calibri"/>
              </a:rPr>
              <a:t>인기순</a:t>
            </a:r>
            <a:r>
              <a:rPr lang="en-US" altLang="ko-KR" sz="2400" dirty="0">
                <a:ea typeface="NanumSquareOTF_ac"/>
                <a:cs typeface="Calibri"/>
              </a:rPr>
              <a:t>(</a:t>
            </a:r>
            <a:r>
              <a:rPr lang="ko-KR" altLang="en-US" sz="2400" dirty="0">
                <a:ea typeface="NanumSquareOTF_ac"/>
                <a:cs typeface="Calibri"/>
              </a:rPr>
              <a:t>좋아요</a:t>
            </a:r>
            <a:r>
              <a:rPr lang="en-US" altLang="ko-KR" sz="2400" dirty="0">
                <a:ea typeface="NanumSquareOTF_ac"/>
                <a:cs typeface="Calibri"/>
              </a:rPr>
              <a:t>,</a:t>
            </a:r>
            <a:r>
              <a:rPr lang="ko-KR" altLang="en-US" sz="2400" dirty="0">
                <a:ea typeface="NanumSquareOTF_ac"/>
                <a:cs typeface="Calibri"/>
              </a:rPr>
              <a:t> </a:t>
            </a:r>
            <a:r>
              <a:rPr lang="ko-KR" altLang="en-US" sz="2400" dirty="0" err="1">
                <a:ea typeface="NanumSquareOTF_ac"/>
                <a:cs typeface="Calibri"/>
              </a:rPr>
              <a:t>검색수</a:t>
            </a:r>
            <a:r>
              <a:rPr lang="en-US" altLang="ko-KR" sz="2400" dirty="0">
                <a:ea typeface="NanumSquareOTF_ac"/>
                <a:cs typeface="Calibri"/>
              </a:rPr>
              <a:t>)</a:t>
            </a:r>
          </a:p>
          <a:p>
            <a:endParaRPr lang="en-US" altLang="ko-KR" sz="2400" dirty="0">
              <a:ea typeface="NanumSquareOTF_ac"/>
              <a:cs typeface="Calibri"/>
            </a:endParaRPr>
          </a:p>
          <a:p>
            <a:r>
              <a:rPr lang="en-US" altLang="ko-KR" sz="2400" dirty="0">
                <a:ea typeface="NanumSquareOTF_ac"/>
                <a:cs typeface="Calibri"/>
              </a:rPr>
              <a:t>2)</a:t>
            </a:r>
            <a:r>
              <a:rPr lang="ko-KR" altLang="en-US" sz="2400" dirty="0">
                <a:ea typeface="NanumSquareOTF_ac"/>
                <a:cs typeface="Calibri"/>
              </a:rPr>
              <a:t> 부가기능 </a:t>
            </a:r>
            <a:r>
              <a:rPr lang="en-US" altLang="ko-KR" sz="2400" dirty="0">
                <a:ea typeface="NanumSquareOTF_ac"/>
                <a:cs typeface="Calibri"/>
              </a:rPr>
              <a:t>:</a:t>
            </a:r>
            <a:r>
              <a:rPr lang="ko-KR" altLang="en-US" sz="2400" dirty="0">
                <a:ea typeface="NanumSquareOTF_ac"/>
                <a:cs typeface="Calibri"/>
              </a:rPr>
              <a:t> </a:t>
            </a:r>
            <a:r>
              <a:rPr lang="ko-KR" altLang="en-US" sz="2400" b="1" dirty="0">
                <a:ea typeface="NanumSquareOTF_ac Bold"/>
                <a:cs typeface="Calibri"/>
              </a:rPr>
              <a:t>추천 </a:t>
            </a:r>
            <a:r>
              <a:rPr lang="ko-KR" altLang="en-US" sz="2400" b="1" dirty="0" err="1">
                <a:ea typeface="NanumSquareOTF_ac Bold"/>
                <a:cs typeface="Calibri"/>
              </a:rPr>
              <a:t>검색어</a:t>
            </a:r>
            <a:r>
              <a:rPr lang="en-US" altLang="ko-KR" sz="2400" dirty="0">
                <a:ea typeface="NanumSquareOTF_ac"/>
                <a:cs typeface="Calibri"/>
              </a:rPr>
              <a:t>,</a:t>
            </a:r>
            <a:r>
              <a:rPr lang="ko-KR" altLang="en-US" sz="2400" dirty="0">
                <a:ea typeface="NanumSquareOTF_ac"/>
                <a:cs typeface="Calibri"/>
              </a:rPr>
              <a:t> </a:t>
            </a:r>
            <a:r>
              <a:rPr lang="ko-KR" altLang="en-US" sz="2400" b="1" dirty="0" err="1">
                <a:ea typeface="NanumSquareOTF_ac Bold"/>
                <a:cs typeface="Calibri"/>
              </a:rPr>
              <a:t>검색어</a:t>
            </a:r>
            <a:r>
              <a:rPr lang="ko-KR" altLang="en-US" sz="2400" b="1" dirty="0">
                <a:ea typeface="NanumSquareOTF_ac Bold"/>
                <a:cs typeface="Calibri"/>
              </a:rPr>
              <a:t> 하이라이트</a:t>
            </a:r>
            <a:r>
              <a:rPr lang="en-US" altLang="ko-KR" sz="2400" b="1" dirty="0">
                <a:ea typeface="NanumSquareOTF_ac Bold"/>
                <a:cs typeface="Calibri"/>
              </a:rPr>
              <a:t>, </a:t>
            </a:r>
            <a:r>
              <a:rPr lang="ko-KR" altLang="en-US" sz="2400" dirty="0">
                <a:ea typeface="NanumSquareOTF_ac"/>
                <a:cs typeface="Calibri"/>
              </a:rPr>
              <a:t>자동완성</a:t>
            </a:r>
            <a:r>
              <a:rPr lang="en-US" altLang="ko-KR" sz="2400" dirty="0">
                <a:ea typeface="NanumSquareOTF_ac"/>
                <a:cs typeface="Calibri"/>
              </a:rPr>
              <a:t>,</a:t>
            </a:r>
            <a:r>
              <a:rPr lang="ko-KR" altLang="en-US" sz="2400" dirty="0">
                <a:ea typeface="NanumSquareOTF_ac"/>
                <a:cs typeface="Calibri"/>
              </a:rPr>
              <a:t> </a:t>
            </a:r>
            <a:r>
              <a:rPr lang="ko-KR" altLang="en-US" sz="2400" dirty="0" err="1">
                <a:ea typeface="NanumSquareOTF_ac"/>
                <a:cs typeface="Calibri"/>
              </a:rPr>
              <a:t>오타교정</a:t>
            </a:r>
            <a:endParaRPr lang="en-US" altLang="ko-KR" sz="2400" dirty="0">
              <a:ea typeface="NanumSquareOTF_ac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364AE1-44E8-2746-849F-1FA634E58902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16</a:t>
            </a:r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AD0778-BB92-5E4F-B7A5-A990BD8D8B0B}"/>
              </a:ext>
            </a:extLst>
          </p:cNvPr>
          <p:cNvGrpSpPr/>
          <p:nvPr/>
        </p:nvGrpSpPr>
        <p:grpSpPr>
          <a:xfrm>
            <a:off x="2754290" y="2894293"/>
            <a:ext cx="13364704" cy="2541416"/>
            <a:chOff x="2110823" y="3097493"/>
            <a:chExt cx="13364704" cy="25414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2E7D5A4-B75A-B743-8F33-BDC5CC679D5D}"/>
                </a:ext>
              </a:extLst>
            </p:cNvPr>
            <p:cNvGrpSpPr/>
            <p:nvPr/>
          </p:nvGrpSpPr>
          <p:grpSpPr>
            <a:xfrm>
              <a:off x="2110823" y="3097493"/>
              <a:ext cx="13364704" cy="2541416"/>
              <a:chOff x="3950621" y="3181822"/>
              <a:chExt cx="10943361" cy="2130999"/>
            </a:xfrm>
          </p:grpSpPr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38CBBDF5-BC6D-4B6C-98C1-7F9E0374DE28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5529450" y="3967731"/>
                <a:ext cx="3106972" cy="1223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97A58A7-B83D-4E81-A04E-B0414AAE3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6422" y="3487257"/>
                <a:ext cx="1893364" cy="985413"/>
              </a:xfrm>
              <a:prstGeom prst="rect">
                <a:avLst/>
              </a:prstGeom>
            </p:spPr>
          </p:pic>
          <p:sp>
            <p:nvSpPr>
              <p:cNvPr id="36" name="_x450458000">
                <a:extLst>
                  <a:ext uri="{FF2B5EF4-FFF2-40B4-BE49-F238E27FC236}">
                    <a16:creationId xmlns:a16="http://schemas.microsoft.com/office/drawing/2014/main" id="{565CC26E-7D78-7C4D-A4DF-58D18B8FC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0621" y="4838489"/>
                <a:ext cx="2200929" cy="266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800">
                    <a:solidFill>
                      <a:srgbClr val="0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RDBMS</a:t>
                </a:r>
              </a:p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2700">
                  <a:latin typeface="Arial" panose="020B0604020202020204" pitchFamily="34" charset="0"/>
                </a:endParaRPr>
              </a:p>
            </p:txBody>
          </p:sp>
          <p:pic>
            <p:nvPicPr>
              <p:cNvPr id="40" name="_x450457640">
                <a:extLst>
                  <a:ext uri="{FF2B5EF4-FFF2-40B4-BE49-F238E27FC236}">
                    <a16:creationId xmlns:a16="http://schemas.microsoft.com/office/drawing/2014/main" id="{77E24ACC-453C-6646-827E-AABE141CD0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64"/>
              <a:stretch>
                <a:fillRect/>
              </a:stretch>
            </p:blipFill>
            <p:spPr bwMode="auto">
              <a:xfrm>
                <a:off x="4544162" y="3590256"/>
                <a:ext cx="776032" cy="698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_x450454832">
                <a:extLst>
                  <a:ext uri="{FF2B5EF4-FFF2-40B4-BE49-F238E27FC236}">
                    <a16:creationId xmlns:a16="http://schemas.microsoft.com/office/drawing/2014/main" id="{9594A209-99B8-5A4C-B75A-2E67C6944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4067" y="3181822"/>
                <a:ext cx="2434160" cy="1107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>
                    <a:solidFill>
                      <a:srgbClr val="000000"/>
                    </a:solidFill>
                    <a:latin typeface="Arial"/>
                    <a:ea typeface="나눔바른고딕"/>
                    <a:cs typeface="Arial"/>
                  </a:rPr>
                  <a:t>Search API</a:t>
                </a:r>
                <a:endParaRPr lang="en-US" altLang="ko-KR" sz="2000">
                  <a:latin typeface="Arial"/>
                  <a:ea typeface="나눔바른고딕"/>
                  <a:cs typeface="Arial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0CB561E8-1F0A-4045-BB62-ACD517C9D9B9}"/>
                  </a:ext>
                </a:extLst>
              </p:cNvPr>
              <p:cNvGrpSpPr/>
              <p:nvPr/>
            </p:nvGrpSpPr>
            <p:grpSpPr>
              <a:xfrm>
                <a:off x="13453471" y="3259733"/>
                <a:ext cx="1440511" cy="2053088"/>
                <a:chOff x="128513" y="2862220"/>
                <a:chExt cx="960340" cy="1368725"/>
              </a:xfrm>
            </p:grpSpPr>
            <p:pic>
              <p:nvPicPr>
                <p:cNvPr id="32" name="그래픽 31" descr="스마트폰">
                  <a:extLst>
                    <a:ext uri="{FF2B5EF4-FFF2-40B4-BE49-F238E27FC236}">
                      <a16:creationId xmlns:a16="http://schemas.microsoft.com/office/drawing/2014/main" id="{9CC389CA-C5AF-CC48-88D2-6A3971F3C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453" y="286222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4" name="_x450457064">
                  <a:extLst>
                    <a:ext uri="{FF2B5EF4-FFF2-40B4-BE49-F238E27FC236}">
                      <a16:creationId xmlns:a16="http://schemas.microsoft.com/office/drawing/2014/main" id="{0ECD824B-43E3-664A-B8ED-BE0FD12AB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513" y="3649920"/>
                  <a:ext cx="955675" cy="581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37160" tIns="68580" rIns="137160" bIns="6858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950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Client</a:t>
                  </a:r>
                  <a:endParaRPr lang="en-US" altLang="ko-KR" sz="2700">
                    <a:latin typeface="Arial" panose="020B0604020202020204" pitchFamily="34" charset="0"/>
                  </a:endParaRPr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CF97932-388D-194A-B316-8F33D9DE8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3684" y="3937649"/>
                <a:ext cx="2307736" cy="43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그림 2">
                <a:extLst>
                  <a:ext uri="{FF2B5EF4-FFF2-40B4-BE49-F238E27FC236}">
                    <a16:creationId xmlns:a16="http://schemas.microsoft.com/office/drawing/2014/main" id="{D42194F5-8320-4293-9858-28BC039DF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2846" y="3230058"/>
                <a:ext cx="1135141" cy="69435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9C691A-0335-D042-A3CF-EE1B0B33F1EE}"/>
                  </a:ext>
                </a:extLst>
              </p:cNvPr>
              <p:cNvSpPr txBox="1"/>
              <p:nvPr/>
            </p:nvSpPr>
            <p:spPr>
              <a:xfrm>
                <a:off x="6440396" y="4052029"/>
                <a:ext cx="1625972" cy="309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/>
                  <a:t>Tokenizer</a:t>
                </a:r>
                <a:r>
                  <a:rPr kumimoji="1" lang="en-US" altLang="ko-KR"/>
                  <a:t>&amp;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filter</a:t>
                </a:r>
                <a:r>
                  <a:rPr kumimoji="1" lang="en-US" altLang="ko-Kore-KR"/>
                  <a:t> </a:t>
                </a:r>
                <a:endParaRPr kumimoji="1" lang="ko-Kore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8CF193-C257-0A4C-B833-6E52822ADD70}"/>
                </a:ext>
              </a:extLst>
            </p:cNvPr>
            <p:cNvSpPr txBox="1"/>
            <p:nvPr/>
          </p:nvSpPr>
          <p:spPr>
            <a:xfrm>
              <a:off x="7715704" y="4780577"/>
              <a:ext cx="2547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200"/>
                <a:t>Search</a:t>
              </a:r>
              <a:r>
                <a:rPr kumimoji="1" lang="en-US" altLang="ko-Kore-KR" sz="2800"/>
                <a:t> </a:t>
              </a:r>
              <a:r>
                <a:rPr kumimoji="1" lang="en-US" altLang="ko-Kore-KR" sz="3200"/>
                <a:t>Server</a:t>
              </a:r>
              <a:r>
                <a:rPr kumimoji="1" lang="en-US" altLang="ko-Kore-KR" sz="2800"/>
                <a:t> </a:t>
              </a:r>
              <a:endParaRPr kumimoji="1" lang="ko-Kore-KR" altLang="en-US" sz="28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1AB50E-9D47-894F-84C4-A5A419B21C45}"/>
                </a:ext>
              </a:extLst>
            </p:cNvPr>
            <p:cNvSpPr txBox="1"/>
            <p:nvPr/>
          </p:nvSpPr>
          <p:spPr>
            <a:xfrm>
              <a:off x="10779760" y="4135213"/>
              <a:ext cx="1985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/>
                <a:t>Tokenizer</a:t>
              </a:r>
              <a:r>
                <a:rPr kumimoji="1" lang="en-US" altLang="ko-KR"/>
                <a:t>&amp;</a:t>
              </a:r>
              <a:r>
                <a:rPr kumimoji="1" lang="ko-KR" altLang="en-US"/>
                <a:t> </a:t>
              </a:r>
              <a:r>
                <a:rPr kumimoji="1" lang="en-US" altLang="ko-KR"/>
                <a:t>filter</a:t>
              </a:r>
              <a:r>
                <a:rPr kumimoji="1" lang="en-US" altLang="ko-Kore-KR"/>
                <a:t> </a:t>
              </a:r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57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607738" y="523216"/>
            <a:ext cx="5241878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/>
              </a:rPr>
              <a:t>Feed Server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en-US" sz="2800">
              <a:latin typeface="NanumSquareOTF_ac" panose="020B0600000101010101" pitchFamily="34" charset="-127"/>
              <a:ea typeface="NanumSquareOTF_ac Bold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8CBBDF5-BC6D-4B6C-98C1-7F9E0374DE28}"/>
              </a:ext>
            </a:extLst>
          </p:cNvPr>
          <p:cNvCxnSpPr>
            <a:cxnSpLocks/>
          </p:cNvCxnSpPr>
          <p:nvPr/>
        </p:nvCxnSpPr>
        <p:spPr>
          <a:xfrm flipV="1">
            <a:off x="9608950" y="2969040"/>
            <a:ext cx="4671245" cy="36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D7AB250-0928-496B-8EB0-A01ECFF1E90D}"/>
              </a:ext>
            </a:extLst>
          </p:cNvPr>
          <p:cNvCxnSpPr>
            <a:cxnSpLocks/>
          </p:cNvCxnSpPr>
          <p:nvPr/>
        </p:nvCxnSpPr>
        <p:spPr>
          <a:xfrm>
            <a:off x="9645827" y="3701445"/>
            <a:ext cx="5216342" cy="6794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AA47433-3B5F-49F8-B5B9-EDC15DFCC87D}"/>
              </a:ext>
            </a:extLst>
          </p:cNvPr>
          <p:cNvGrpSpPr/>
          <p:nvPr/>
        </p:nvGrpSpPr>
        <p:grpSpPr>
          <a:xfrm>
            <a:off x="7529768" y="2816071"/>
            <a:ext cx="2558778" cy="1291201"/>
            <a:chOff x="5342703" y="5021659"/>
            <a:chExt cx="2064492" cy="104177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9360B01-6927-4412-9A5C-10CE9BCCF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423" y="5021659"/>
              <a:ext cx="569023" cy="616482"/>
            </a:xfrm>
            <a:prstGeom prst="rect">
              <a:avLst/>
            </a:prstGeom>
          </p:spPr>
        </p:pic>
        <p:sp>
          <p:nvSpPr>
            <p:cNvPr id="58" name="_x450455696">
              <a:extLst>
                <a:ext uri="{FF2B5EF4-FFF2-40B4-BE49-F238E27FC236}">
                  <a16:creationId xmlns:a16="http://schemas.microsoft.com/office/drawing/2014/main" id="{B538F1E7-3F7F-46EC-912C-0383DD53A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703" y="5541470"/>
              <a:ext cx="2064492" cy="521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000" b="1">
                  <a:solidFill>
                    <a:srgbClr val="000000"/>
                  </a:solidFill>
                  <a:ea typeface="나눔바른고딕"/>
                </a:rPr>
                <a:t>Feed Server</a:t>
              </a:r>
              <a:endParaRPr lang="en-US" altLang="ko-KR" sz="3000">
                <a:ea typeface="나눔바른고딕"/>
                <a:cs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E89C21-17FD-4664-9E7F-6936BDA4D7E2}"/>
              </a:ext>
            </a:extLst>
          </p:cNvPr>
          <p:cNvGrpSpPr/>
          <p:nvPr/>
        </p:nvGrpSpPr>
        <p:grpSpPr>
          <a:xfrm>
            <a:off x="15156283" y="3841767"/>
            <a:ext cx="2644256" cy="1731577"/>
            <a:chOff x="10308748" y="4092956"/>
            <a:chExt cx="1762837" cy="1154384"/>
          </a:xfrm>
        </p:grpSpPr>
        <p:sp>
          <p:nvSpPr>
            <p:cNvPr id="38" name="_x450458000">
              <a:extLst>
                <a:ext uri="{FF2B5EF4-FFF2-40B4-BE49-F238E27FC236}">
                  <a16:creationId xmlns:a16="http://schemas.microsoft.com/office/drawing/2014/main" id="{5242239F-EEEB-494B-A221-A0948381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8748" y="4666315"/>
              <a:ext cx="1762837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000">
                  <a:solidFill>
                    <a:srgbClr val="000000"/>
                  </a:solidFill>
                  <a:ea typeface="나눔바른고딕"/>
                </a:rPr>
                <a:t>RDBMS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800" b="1">
                <a:solidFill>
                  <a:srgbClr val="000000"/>
                </a:solidFill>
                <a:ea typeface="나눔바른고딕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FEB4A23-3504-48BE-93A4-D8106B69D6F2}"/>
                </a:ext>
              </a:extLst>
            </p:cNvPr>
            <p:cNvGrpSpPr/>
            <p:nvPr/>
          </p:nvGrpSpPr>
          <p:grpSpPr>
            <a:xfrm>
              <a:off x="10346450" y="4092956"/>
              <a:ext cx="702633" cy="555415"/>
              <a:chOff x="8391525" y="4571971"/>
              <a:chExt cx="702633" cy="555415"/>
            </a:xfrm>
          </p:grpSpPr>
          <p:pic>
            <p:nvPicPr>
              <p:cNvPr id="40" name="_x450458936">
                <a:extLst>
                  <a:ext uri="{FF2B5EF4-FFF2-40B4-BE49-F238E27FC236}">
                    <a16:creationId xmlns:a16="http://schemas.microsoft.com/office/drawing/2014/main" id="{666D9089-014C-4C7E-8B91-8E212E2D1D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1850" y="4571971"/>
                <a:ext cx="642308" cy="523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_x450457640">
                <a:extLst>
                  <a:ext uri="{FF2B5EF4-FFF2-40B4-BE49-F238E27FC236}">
                    <a16:creationId xmlns:a16="http://schemas.microsoft.com/office/drawing/2014/main" id="{AC9D9AA5-2BF4-455A-B358-7D092F7B9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64"/>
              <a:stretch>
                <a:fillRect/>
              </a:stretch>
            </p:blipFill>
            <p:spPr bwMode="auto">
              <a:xfrm>
                <a:off x="8391525" y="4617648"/>
                <a:ext cx="650636" cy="50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E6D70F-C4C2-492C-857A-0EE120EEB19B}"/>
              </a:ext>
            </a:extLst>
          </p:cNvPr>
          <p:cNvGrpSpPr/>
          <p:nvPr/>
        </p:nvGrpSpPr>
        <p:grpSpPr>
          <a:xfrm>
            <a:off x="14280195" y="2047316"/>
            <a:ext cx="2644256" cy="1474903"/>
            <a:chOff x="10298724" y="2823230"/>
            <a:chExt cx="1762837" cy="98326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C2E895-5727-4C98-8EFB-9B9EACE99BF9}"/>
                </a:ext>
              </a:extLst>
            </p:cNvPr>
            <p:cNvGrpSpPr/>
            <p:nvPr/>
          </p:nvGrpSpPr>
          <p:grpSpPr>
            <a:xfrm>
              <a:off x="10298724" y="2823230"/>
              <a:ext cx="1762837" cy="983268"/>
              <a:chOff x="10291571" y="4099827"/>
              <a:chExt cx="1762837" cy="983268"/>
            </a:xfrm>
          </p:grpSpPr>
          <p:sp>
            <p:nvSpPr>
              <p:cNvPr id="46" name="_x450458000">
                <a:extLst>
                  <a:ext uri="{FF2B5EF4-FFF2-40B4-BE49-F238E27FC236}">
                    <a16:creationId xmlns:a16="http://schemas.microsoft.com/office/drawing/2014/main" id="{39218268-E0A2-4B23-BD40-814816EF0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1571" y="4502070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000">
                    <a:solidFill>
                      <a:srgbClr val="000000"/>
                    </a:solidFill>
                    <a:ea typeface="나눔바른고딕"/>
                  </a:rPr>
                  <a:t>Graph DB</a:t>
                </a:r>
              </a:p>
            </p:txBody>
          </p:sp>
          <p:pic>
            <p:nvPicPr>
              <p:cNvPr id="47" name="_x450458936">
                <a:extLst>
                  <a:ext uri="{FF2B5EF4-FFF2-40B4-BE49-F238E27FC236}">
                    <a16:creationId xmlns:a16="http://schemas.microsoft.com/office/drawing/2014/main" id="{C041A0DE-8F63-4120-B241-421E4AF18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510" y="4099827"/>
                <a:ext cx="642309" cy="514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EB5339D-9939-4631-8B6D-24E7F789B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467" y="2990661"/>
              <a:ext cx="549047" cy="28327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B831E8-1E72-46FB-B1B8-A761CE844C9A}"/>
              </a:ext>
            </a:extLst>
          </p:cNvPr>
          <p:cNvSpPr txBox="1"/>
          <p:nvPr/>
        </p:nvSpPr>
        <p:spPr>
          <a:xfrm>
            <a:off x="1600104" y="4131473"/>
            <a:ext cx="1217500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* 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1)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게시글관련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 CRUD (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포스트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댓글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좋아요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)</a:t>
            </a:r>
          </a:p>
          <a:p>
            <a:endParaRPr lang="en-US" altLang="ko-KR" sz="2400">
              <a:latin typeface="NanumSquareOTF_ac"/>
              <a:ea typeface="NanumSquareOTF_ac"/>
            </a:endParaRPr>
          </a:p>
          <a:p>
            <a:endParaRPr lang="en-US" altLang="ko-KR" sz="2400">
              <a:latin typeface="NanumSquareOTF_ac"/>
              <a:ea typeface="NanumSquareOTF_ac"/>
            </a:endParaRPr>
          </a:p>
          <a:p>
            <a:r>
              <a:rPr lang="en-US" altLang="ko-KR" sz="2400">
                <a:latin typeface="NanumSquareOTF_ac"/>
                <a:ea typeface="NanumSquareOTF_ac"/>
              </a:rPr>
              <a:t>2) 홈 </a:t>
            </a:r>
            <a:r>
              <a:rPr lang="en-US" altLang="ko-KR" sz="2400" err="1">
                <a:latin typeface="NanumSquareOTF_ac"/>
                <a:ea typeface="NanumSquareOTF_ac"/>
              </a:rPr>
              <a:t>피드</a:t>
            </a:r>
            <a:r>
              <a:rPr lang="en-US" altLang="ko-KR" sz="2400">
                <a:latin typeface="NanumSquareOTF_ac"/>
                <a:ea typeface="NanumSquareOTF_ac"/>
              </a:rPr>
              <a:t> </a:t>
            </a:r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-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사용자와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팔로우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관계를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가지고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있는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user의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게시글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보여짐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2400" err="1">
                <a:latin typeface="NanumSquareOTF_ac Bold" panose="020B0600000101010101" pitchFamily="34" charset="-127"/>
                <a:ea typeface="NanumSquareOTF_ac Bold"/>
              </a:rPr>
              <a:t>정렬</a:t>
            </a:r>
            <a:r>
              <a:rPr lang="ko-KR" altLang="en-US" sz="2400">
                <a:latin typeface="NanumSquareOTF_ac Bold" panose="020B0600000101010101" pitchFamily="34" charset="-127"/>
                <a:ea typeface="NanumSquareOTF_ac Bold"/>
              </a:rPr>
              <a:t>기준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: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최신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날짜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,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사용자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간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친밀도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순서</a:t>
            </a:r>
            <a:endParaRPr lang="en-US" altLang="ko-KR" sz="2400" b="1">
              <a:latin typeface="NanumSquareOTF_ac Bold" panose="020B0600000101010101" pitchFamily="34" charset="-127"/>
              <a:ea typeface="NanumSquareOTF_ac Bold"/>
            </a:endParaRPr>
          </a:p>
          <a:p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3) 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추천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피드</a:t>
            </a:r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- </a:t>
            </a:r>
            <a:r>
              <a:rPr lang="en-US" altLang="ko-KR" sz="2400" err="1">
                <a:ea typeface="NanumSquareOTF_ac"/>
              </a:rPr>
              <a:t>팔로우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관계를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가지고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있지않는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user들의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게시글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400" err="1">
                <a:latin typeface="NanumSquareOTF_ac" panose="020B0600000101010101" pitchFamily="34" charset="-127"/>
                <a:ea typeface="NanumSquareOTF_ac"/>
              </a:rPr>
              <a:t>중에서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sz="2400" err="1">
                <a:latin typeface="Calibri"/>
                <a:ea typeface="NanumSquareOTF_ac"/>
                <a:cs typeface="Calibri"/>
              </a:rPr>
              <a:t>사용자가</a:t>
            </a:r>
            <a:r>
              <a:rPr lang="en-US" sz="2400">
                <a:latin typeface="Calibri"/>
                <a:ea typeface="NanumSquareOTF_ac"/>
                <a:cs typeface="Calibri"/>
              </a:rPr>
              <a:t> </a:t>
            </a:r>
            <a:r>
              <a:rPr lang="ko-KR" sz="2400">
                <a:latin typeface="Calibri"/>
                <a:ea typeface="NanumSquareOTF_ac"/>
                <a:cs typeface="Calibri"/>
              </a:rPr>
              <a:t>좋아할</a:t>
            </a:r>
            <a:r>
              <a:rPr lang="en-US" sz="2400">
                <a:latin typeface="Calibri"/>
                <a:ea typeface="NanumSquareOTF_ac"/>
                <a:cs typeface="Calibri"/>
              </a:rPr>
              <a:t> </a:t>
            </a:r>
            <a:r>
              <a:rPr lang="en-US" sz="2400" err="1">
                <a:latin typeface="Calibri"/>
                <a:ea typeface="NanumSquareOTF_ac"/>
                <a:cs typeface="Calibri"/>
              </a:rPr>
              <a:t>게시글</a:t>
            </a:r>
            <a:r>
              <a:rPr lang="en-US" sz="2400">
                <a:latin typeface="Calibri"/>
                <a:ea typeface="NanumSquareOTF_ac"/>
                <a:cs typeface="Calibri"/>
              </a:rPr>
              <a:t> </a:t>
            </a:r>
            <a:r>
              <a:rPr lang="ko-KR" altLang="en-US" sz="2400">
                <a:latin typeface="Calibri"/>
                <a:ea typeface="NanumSquareOTF_ac"/>
                <a:cs typeface="Calibri"/>
              </a:rPr>
              <a:t>추천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- </a:t>
            </a:r>
            <a:r>
              <a:rPr lang="en-US" altLang="ko-KR" sz="2400">
                <a:ea typeface="NanumSquareOTF_ac Bold"/>
              </a:rPr>
              <a:t>정렬</a:t>
            </a:r>
            <a:r>
              <a:rPr lang="ko-KR" altLang="en-US" sz="2400">
                <a:ea typeface="NanumSquareOTF_ac Bold"/>
              </a:rPr>
              <a:t>기준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</a:t>
            </a:r>
            <a:r>
              <a:rPr lang="en-US" altLang="ko-KR" sz="2400">
                <a:latin typeface="NanumSquareOTF_ac" panose="020B0600000101010101" pitchFamily="34" charset="-127"/>
                <a:ea typeface="NanumSquareOTF_ac"/>
              </a:rPr>
              <a:t>: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같은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관심사를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공유하는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사용자들의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좋아요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,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댓글수가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높은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순서</a:t>
            </a:r>
            <a:endParaRPr lang="en-US" altLang="ko-KR" sz="2400" b="1">
              <a:latin typeface="NanumSquareOTF_ac Bold" panose="020B0600000101010101" pitchFamily="34" charset="-127"/>
              <a:ea typeface="NanumSquareOTF_ac Bold"/>
            </a:endParaRPr>
          </a:p>
          <a:p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  <a:p>
            <a:endParaRPr lang="en-US" altLang="ko-KR" sz="2400">
              <a:latin typeface="NanumSquareOTF_ac" panose="020B0600000101010101" pitchFamily="34" charset="-127"/>
              <a:ea typeface="NanumSquareOTF_a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250594-881E-4137-A2A3-D9062C042014}"/>
              </a:ext>
            </a:extLst>
          </p:cNvPr>
          <p:cNvGrpSpPr/>
          <p:nvPr/>
        </p:nvGrpSpPr>
        <p:grpSpPr>
          <a:xfrm>
            <a:off x="9502487" y="1154124"/>
            <a:ext cx="4224358" cy="1148805"/>
            <a:chOff x="8793908" y="420737"/>
            <a:chExt cx="2816237" cy="765869"/>
          </a:xfrm>
        </p:grpSpPr>
        <p:pic>
          <p:nvPicPr>
            <p:cNvPr id="52" name="_x395260024">
              <a:extLst>
                <a:ext uri="{FF2B5EF4-FFF2-40B4-BE49-F238E27FC236}">
                  <a16:creationId xmlns:a16="http://schemas.microsoft.com/office/drawing/2014/main" id="{5060C137-D4BA-4FD1-9795-87916783B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5978" y="420737"/>
              <a:ext cx="604167" cy="451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_x395259520">
              <a:extLst>
                <a:ext uri="{FF2B5EF4-FFF2-40B4-BE49-F238E27FC236}">
                  <a16:creationId xmlns:a16="http://schemas.microsoft.com/office/drawing/2014/main" id="{48E39F87-8675-4630-97D2-362B88EE2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3908" y="605581"/>
              <a:ext cx="1422067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000">
                  <a:ea typeface="나눔바른고딕"/>
                  <a:cs typeface="Calibri"/>
                </a:rPr>
                <a:t>File Storage</a:t>
              </a:r>
              <a:endParaRPr lang="en-US" altLang="ko-KR" sz="3000">
                <a:latin typeface="Arial"/>
                <a:ea typeface="맑은 고딕"/>
                <a:cs typeface="Arial"/>
              </a:endParaRPr>
            </a:p>
          </p:txBody>
        </p:sp>
      </p:grpSp>
      <p:pic>
        <p:nvPicPr>
          <p:cNvPr id="7" name="_x394251032" descr="표지판, 음식, 그리기이(가) 표시된 사진&#10;&#10;자동 생성된 설명">
            <a:extLst>
              <a:ext uri="{FF2B5EF4-FFF2-40B4-BE49-F238E27FC236}">
                <a16:creationId xmlns:a16="http://schemas.microsoft.com/office/drawing/2014/main" id="{DBAE9FD2-B83B-4442-A067-AD2C39F5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914" y="5228972"/>
            <a:ext cx="615126" cy="6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_x394252400">
            <a:extLst>
              <a:ext uri="{FF2B5EF4-FFF2-40B4-BE49-F238E27FC236}">
                <a16:creationId xmlns:a16="http://schemas.microsoft.com/office/drawing/2014/main" id="{ECBF2EC8-C547-41D9-AAD9-EE1B9AD1C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9319" y="5879916"/>
            <a:ext cx="1171575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0000"/>
                </a:solidFill>
                <a:ea typeface="나눔바른고딕"/>
              </a:rPr>
              <a:t>Cache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96FCE3C-AE35-42EE-A9AA-941989BFC017}"/>
              </a:ext>
            </a:extLst>
          </p:cNvPr>
          <p:cNvCxnSpPr>
            <a:cxnSpLocks/>
          </p:cNvCxnSpPr>
          <p:nvPr/>
        </p:nvCxnSpPr>
        <p:spPr>
          <a:xfrm flipV="1">
            <a:off x="9425694" y="1672782"/>
            <a:ext cx="3210490" cy="14252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53C056B-8843-4EA2-B8A0-D628A4BA5236}"/>
              </a:ext>
            </a:extLst>
          </p:cNvPr>
          <p:cNvCxnSpPr>
            <a:cxnSpLocks/>
          </p:cNvCxnSpPr>
          <p:nvPr/>
        </p:nvCxnSpPr>
        <p:spPr>
          <a:xfrm>
            <a:off x="9646580" y="4035820"/>
            <a:ext cx="3486281" cy="1222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EADCF7-1B42-5D4B-8DC8-768207FC5057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17</a:t>
            </a:r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E574F4-441E-447B-904A-2EFD22713228}"/>
              </a:ext>
            </a:extLst>
          </p:cNvPr>
          <p:cNvSpPr txBox="1"/>
          <p:nvPr/>
        </p:nvSpPr>
        <p:spPr>
          <a:xfrm>
            <a:off x="11030939" y="2501457"/>
            <a:ext cx="12175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NanumSquareOTF_ac Bold" panose="020B0600000101010101" pitchFamily="34" charset="-127"/>
                <a:ea typeface="NanumSquareOTF_ac Bold"/>
              </a:rPr>
              <a:t>추천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 정보 조회 </a:t>
            </a:r>
            <a:r>
              <a:rPr lang="en-US" altLang="ko-KR" sz="2800">
                <a:latin typeface="NanumSquareOTF_ac" panose="020B0600000101010101" pitchFamily="34" charset="-127"/>
                <a:ea typeface="NanumSquareOTF_ac"/>
              </a:rPr>
              <a:t>(ID)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 </a:t>
            </a:r>
            <a:endParaRPr lang="en-US" altLang="ko-KR" sz="2800">
              <a:latin typeface="NanumSquareOTF_ac" panose="020B0600000101010101" pitchFamily="34" charset="-127"/>
              <a:ea typeface="NanumSquareOTF_ac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946036B-E6B3-460B-B5FF-2D259B7F81ED}"/>
              </a:ext>
            </a:extLst>
          </p:cNvPr>
          <p:cNvSpPr txBox="1"/>
          <p:nvPr/>
        </p:nvSpPr>
        <p:spPr>
          <a:xfrm>
            <a:off x="13132861" y="6315859"/>
            <a:ext cx="12175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>
                <a:latin typeface="NanumSquareOTF_ac" panose="020B0600000101010101" pitchFamily="34" charset="-127"/>
                <a:ea typeface="NanumSquareOTF_ac"/>
              </a:rPr>
              <a:t>- 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캐싱을 통한 부하 최소화 </a:t>
            </a:r>
            <a:endParaRPr lang="en-US" altLang="ko-KR" sz="2800">
              <a:latin typeface="NanumSquareOTF_ac" panose="020B0600000101010101" pitchFamily="34" charset="-127"/>
              <a:ea typeface="NanumSquareOTF_ac"/>
            </a:endParaRPr>
          </a:p>
        </p:txBody>
      </p:sp>
    </p:spTree>
    <p:extLst>
      <p:ext uri="{BB962C8B-B14F-4D97-AF65-F5344CB8AC3E}">
        <p14:creationId xmlns:p14="http://schemas.microsoft.com/office/powerpoint/2010/main" val="80961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5449" y="723900"/>
            <a:ext cx="5794547" cy="13339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700" kern="0" spc="20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CONTENTS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56533"/>
              </p:ext>
            </p:extLst>
          </p:nvPr>
        </p:nvGraphicFramePr>
        <p:xfrm>
          <a:off x="6245053" y="2479441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  <a:cs typeface="Times New Roman"/>
                        </a:rPr>
                        <a:t>01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프로젝트</a:t>
                      </a:r>
                      <a:r>
                        <a:rPr 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 </a:t>
                      </a:r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개요</a:t>
                      </a:r>
                      <a:endParaRPr lang="en-US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8941028" y="2005990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29F6AE1A-94CE-0545-AF45-220BBAB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6729"/>
              </p:ext>
            </p:extLst>
          </p:nvPr>
        </p:nvGraphicFramePr>
        <p:xfrm>
          <a:off x="6245053" y="3227592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  <a:cs typeface="Times New Roman"/>
                        </a:rPr>
                        <a:t>0</a:t>
                      </a:r>
                      <a:r>
                        <a:rPr lang="en-US" altLang="ko-KR" sz="2400" b="1" i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  <a:cs typeface="Times New Roman"/>
                        </a:rPr>
                        <a:t>2</a:t>
                      </a:r>
                      <a:endParaRPr lang="en-US" sz="2400" b="1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주요</a:t>
                      </a:r>
                      <a:r>
                        <a:rPr 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 </a:t>
                      </a:r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기능</a:t>
                      </a:r>
                      <a:endParaRPr lang="en-US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EE49B566-C5CF-7F48-8B44-3FA3A8D07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36004"/>
              </p:ext>
            </p:extLst>
          </p:nvPr>
        </p:nvGraphicFramePr>
        <p:xfrm>
          <a:off x="6245053" y="9243060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/>
                          <a:cs typeface="Times New Roman"/>
                        </a:rPr>
                        <a:t>10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/>
                          <a:cs typeface="KoPubWorldDotum_Pro Medium" pitchFamily="2" charset="-127"/>
                        </a:rPr>
                        <a:t>추가 자료</a:t>
                      </a:r>
                      <a:endParaRPr lang="en-US" altLang="ko-KR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0B72BB56-6C79-3449-AD7B-2395C70AB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56275"/>
              </p:ext>
            </p:extLst>
          </p:nvPr>
        </p:nvGraphicFramePr>
        <p:xfrm>
          <a:off x="6245053" y="3979701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/>
                          <a:cs typeface="Times New Roman"/>
                        </a:rPr>
                        <a:t>03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/>
                          <a:cs typeface="KoPubWorldDotum_Pro Medium" pitchFamily="2" charset="-127"/>
                        </a:rPr>
                        <a:t>화면 설계</a:t>
                      </a:r>
                      <a:endParaRPr lang="en-US" altLang="ko-KR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FA0F84A1-3A4E-C349-AB68-923A2E0BC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70250"/>
              </p:ext>
            </p:extLst>
          </p:nvPr>
        </p:nvGraphicFramePr>
        <p:xfrm>
          <a:off x="6245053" y="6228112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06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DB </a:t>
                      </a: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설계</a:t>
                      </a:r>
                      <a:endParaRPr lang="en-US" altLang="ko-KR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FBB8018-ACCD-634F-9149-670E27E08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81916"/>
              </p:ext>
            </p:extLst>
          </p:nvPr>
        </p:nvGraphicFramePr>
        <p:xfrm>
          <a:off x="6245053" y="6976263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07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팀 </a:t>
                      </a:r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목표</a:t>
                      </a:r>
                      <a:endParaRPr lang="en-US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ACBBF43D-301A-4E6F-9E19-446D99A6A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11955"/>
              </p:ext>
            </p:extLst>
          </p:nvPr>
        </p:nvGraphicFramePr>
        <p:xfrm>
          <a:off x="6245053" y="4731810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04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개발</a:t>
                      </a:r>
                      <a:r>
                        <a:rPr lang="en-US" altLang="ko-KR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 </a:t>
                      </a: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계획</a:t>
                      </a:r>
                      <a:endParaRPr lang="en-US" altLang="ko-KR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5B1DB61-D495-4AA3-84FC-D239F61F4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89400"/>
              </p:ext>
            </p:extLst>
          </p:nvPr>
        </p:nvGraphicFramePr>
        <p:xfrm>
          <a:off x="6245053" y="5479961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05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아키텍처 설계</a:t>
                      </a:r>
                      <a:endParaRPr lang="en-US" altLang="ko-KR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2AF9FCCB-7569-488D-9EAC-FC389A54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3409"/>
              </p:ext>
            </p:extLst>
          </p:nvPr>
        </p:nvGraphicFramePr>
        <p:xfrm>
          <a:off x="6245053" y="7724414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08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개인</a:t>
                      </a: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 </a:t>
                      </a:r>
                      <a:r>
                        <a:rPr lang="en-US" sz="2400" b="0" i="0" err="1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목표</a:t>
                      </a:r>
                      <a:endParaRPr lang="en-US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6C4D09B6-6339-4D22-80A5-553C9AA0F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919"/>
              </p:ext>
            </p:extLst>
          </p:nvPr>
        </p:nvGraphicFramePr>
        <p:xfrm>
          <a:off x="6245053" y="8472565"/>
          <a:ext cx="57945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6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Times New Roman"/>
                        </a:rPr>
                        <a:t>09</a:t>
                      </a:r>
                      <a:endParaRPr lang="en-US" sz="240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Times New Roman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  <a:cs typeface="KoPubWorldDotum_Pro Medium" pitchFamily="2" charset="-127"/>
                        </a:rPr>
                        <a:t>협업 규칙</a:t>
                      </a:r>
                      <a:endParaRPr lang="en-US" sz="2400" b="0" i="0">
                        <a:solidFill>
                          <a:schemeClr val="tx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  <a:cs typeface="KoPubWorldDotum_Pro Medium" pitchFamily="2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26">
            <a:extLst>
              <a:ext uri="{FF2B5EF4-FFF2-40B4-BE49-F238E27FC236}">
                <a16:creationId xmlns:a16="http://schemas.microsoft.com/office/drawing/2014/main" id="{6032E9E3-3AFE-402F-AF46-0CB8DA8C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711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/>
          </a:p>
        </p:txBody>
      </p:sp>
      <p:sp>
        <p:nvSpPr>
          <p:cNvPr id="83" name="Object 2">
            <a:extLst>
              <a:ext uri="{FF2B5EF4-FFF2-40B4-BE49-F238E27FC236}">
                <a16:creationId xmlns:a16="http://schemas.microsoft.com/office/drawing/2014/main" id="{2CCFE4D2-9CA5-4FEF-9666-EE59F8B57E24}"/>
              </a:ext>
            </a:extLst>
          </p:cNvPr>
          <p:cNvSpPr txBox="1"/>
          <p:nvPr/>
        </p:nvSpPr>
        <p:spPr>
          <a:xfrm>
            <a:off x="657691" y="524869"/>
            <a:ext cx="5394858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/>
              </a:rPr>
              <a:t>Follow Server - </a:t>
            </a:r>
            <a:r>
              <a:rPr lang="ko-KR" altLang="en-US" sz="3200" b="1">
                <a:latin typeface="NanumSquareOTF_ac Bold" panose="020B0600000101010101" pitchFamily="34" charset="-127"/>
                <a:ea typeface="NanumSquareOTF_ac Bold"/>
              </a:rPr>
              <a:t>김현수</a:t>
            </a:r>
            <a:endParaRPr lang="en-US" sz="2800">
              <a:latin typeface="NanumSquareOTF_ac" panose="020B0600000101010101" pitchFamily="34" charset="-127"/>
              <a:ea typeface="NanumSquareOTF_ac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0508C-68B1-4823-AD72-45AF4D971F5B}"/>
              </a:ext>
            </a:extLst>
          </p:cNvPr>
          <p:cNvSpPr txBox="1"/>
          <p:nvPr/>
        </p:nvSpPr>
        <p:spPr>
          <a:xfrm>
            <a:off x="1365242" y="3760488"/>
            <a:ext cx="12175002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*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담당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400" b="1" err="1">
                <a:latin typeface="NanumSquareOTF_ac Bold" panose="020B0600000101010101" pitchFamily="34" charset="-127"/>
                <a:ea typeface="NanumSquareOTF_ac Bold"/>
              </a:rPr>
              <a:t>기능</a:t>
            </a:r>
            <a:r>
              <a:rPr lang="en-US" altLang="ko-KR" sz="2400" b="1">
                <a:latin typeface="NanumSquareOTF_ac Bold" panose="020B0600000101010101" pitchFamily="34" charset="-127"/>
                <a:ea typeface="NanumSquareOTF_ac Bold"/>
              </a:rPr>
              <a:t> :</a:t>
            </a:r>
          </a:p>
          <a:p>
            <a:endParaRPr lang="en-US" altLang="ko-KR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400">
                <a:ea typeface="NanumSquareOTF_ac"/>
                <a:cs typeface="Calibri"/>
              </a:rPr>
              <a:t>1) </a:t>
            </a:r>
            <a:r>
              <a:rPr lang="en-US" altLang="ko-KR" sz="2400" err="1">
                <a:ea typeface="NanumSquareOTF_ac"/>
                <a:cs typeface="Calibri"/>
              </a:rPr>
              <a:t>알수도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있는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친구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조회</a:t>
            </a:r>
            <a:endParaRPr lang="en-US" altLang="ko-KR" sz="2400">
              <a:ea typeface="NanumSquareOTF_ac"/>
              <a:cs typeface="Calibri"/>
            </a:endParaRPr>
          </a:p>
          <a:p>
            <a:r>
              <a:rPr lang="en-US" altLang="ko-KR" sz="2400">
                <a:ea typeface="NanumSquareOTF_ac"/>
                <a:cs typeface="Calibri"/>
              </a:rPr>
              <a:t>- </a:t>
            </a:r>
            <a:r>
              <a:rPr lang="en-US" altLang="ko-KR" sz="2400" b="1" err="1">
                <a:ea typeface="NanumSquareOTF_ac Bold"/>
              </a:rPr>
              <a:t>정렬기준</a:t>
            </a:r>
            <a:r>
              <a:rPr lang="en-US" altLang="ko-KR" sz="2400">
                <a:ea typeface="NanumSquareOTF_ac"/>
                <a:cs typeface="Calibri"/>
              </a:rPr>
              <a:t> : </a:t>
            </a:r>
            <a:r>
              <a:rPr lang="en-US" altLang="ko-KR" sz="2400" err="1">
                <a:ea typeface="NanumSquareOTF_ac"/>
                <a:cs typeface="Calibri"/>
              </a:rPr>
              <a:t>함께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알고있는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친구의</a:t>
            </a:r>
            <a:r>
              <a:rPr lang="en-US" altLang="ko-KR" sz="2400">
                <a:ea typeface="NanumSquareOTF_ac"/>
                <a:cs typeface="Calibri"/>
              </a:rPr>
              <a:t> </a:t>
            </a:r>
            <a:r>
              <a:rPr lang="en-US" altLang="ko-KR" sz="2400" err="1">
                <a:ea typeface="NanumSquareOTF_ac"/>
                <a:cs typeface="Calibri"/>
              </a:rPr>
              <a:t>수의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오름차순</a:t>
            </a:r>
            <a:endParaRPr lang="en-US" altLang="ko-KR" sz="2400">
              <a:ea typeface="NanumSquareOTF_ac"/>
              <a:cs typeface="Calibri"/>
            </a:endParaRPr>
          </a:p>
          <a:p>
            <a:endParaRPr lang="en-US" altLang="ko-KR" sz="2400">
              <a:ea typeface="NanumSquareOTF_ac"/>
              <a:cs typeface="Calibri"/>
            </a:endParaRPr>
          </a:p>
          <a:p>
            <a:endParaRPr lang="en-US" altLang="ko-KR" sz="2400">
              <a:ea typeface="NanumSquareOTF_ac"/>
              <a:cs typeface="Calibri"/>
            </a:endParaRPr>
          </a:p>
          <a:p>
            <a:r>
              <a:rPr lang="en-US" altLang="ko-KR" sz="2400">
                <a:ea typeface="NanumSquareOTF_ac"/>
                <a:cs typeface="Calibri"/>
              </a:rPr>
              <a:t>2) </a:t>
            </a:r>
            <a:r>
              <a:rPr lang="en-US" altLang="ko-KR" sz="2400" err="1">
                <a:ea typeface="NanumSquareOTF_ac"/>
                <a:cs typeface="Calibri"/>
              </a:rPr>
              <a:t>좋아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할만한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친구</a:t>
            </a:r>
            <a:r>
              <a:rPr lang="en-US" altLang="ko-KR" sz="2400">
                <a:ea typeface="NanumSquareOTF_ac"/>
                <a:cs typeface="Calibri"/>
              </a:rPr>
              <a:t> </a:t>
            </a:r>
            <a:r>
              <a:rPr lang="ko-KR" altLang="en-US" sz="2400">
                <a:ea typeface="NanumSquareOTF_ac"/>
                <a:cs typeface="Calibri"/>
              </a:rPr>
              <a:t>조회</a:t>
            </a:r>
            <a:endParaRPr lang="en-US" altLang="ko-KR" sz="2400">
              <a:ea typeface="NanumSquareOTF_ac"/>
              <a:cs typeface="Calibri"/>
            </a:endParaRPr>
          </a:p>
          <a:p>
            <a:r>
              <a:rPr lang="en-US" altLang="ko-KR" sz="2400">
                <a:ea typeface="NanumSquareOTF_ac"/>
                <a:cs typeface="Calibri"/>
              </a:rPr>
              <a:t>- </a:t>
            </a:r>
            <a:r>
              <a:rPr lang="en-US" altLang="ko-KR" sz="2400" b="1" err="1">
                <a:ea typeface="NanumSquareOTF_ac Bold"/>
              </a:rPr>
              <a:t>정렬기준</a:t>
            </a:r>
            <a:r>
              <a:rPr lang="en-US" altLang="ko-KR" sz="2400">
                <a:ea typeface="NanumSquareOTF_ac"/>
                <a:cs typeface="Calibri"/>
              </a:rPr>
              <a:t> : </a:t>
            </a:r>
            <a:r>
              <a:rPr lang="en-US" altLang="ko-KR" sz="2400" err="1">
                <a:ea typeface="NanumSquareOTF_ac"/>
                <a:cs typeface="Calibri"/>
              </a:rPr>
              <a:t>같은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관심사를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공유하는</a:t>
            </a:r>
            <a:r>
              <a:rPr lang="en-US" altLang="ko-KR" sz="2400">
                <a:ea typeface="NanumSquareOTF_ac"/>
                <a:cs typeface="Calibri"/>
              </a:rPr>
              <a:t> </a:t>
            </a:r>
            <a:r>
              <a:rPr lang="en-US" altLang="ko-KR" sz="2400" err="1">
                <a:ea typeface="NanumSquareOTF_ac"/>
                <a:cs typeface="Calibri"/>
              </a:rPr>
              <a:t>친구</a:t>
            </a:r>
            <a:endParaRPr lang="en-US" altLang="ko-KR" sz="2400">
              <a:ea typeface="NanumSquareOTF_ac"/>
              <a:cs typeface="Calibri"/>
            </a:endParaRPr>
          </a:p>
          <a:p>
            <a:endParaRPr lang="en-US" altLang="ko-KR" sz="2400">
              <a:ea typeface="NanumSquareOTF_ac"/>
              <a:cs typeface="Calibri"/>
            </a:endParaRPr>
          </a:p>
          <a:p>
            <a:endParaRPr lang="en-US" altLang="ko-KR" sz="2400">
              <a:ea typeface="NanumSquareOTF_ac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3) </a:t>
            </a:r>
            <a:r>
              <a:rPr lang="en-US" sz="2400" err="1">
                <a:ea typeface="+mn-lt"/>
                <a:cs typeface="+mn-lt"/>
              </a:rPr>
              <a:t>팔로우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요청</a:t>
            </a:r>
            <a:r>
              <a:rPr lang="en-US" sz="2400">
                <a:ea typeface="+mn-lt"/>
                <a:cs typeface="+mn-lt"/>
              </a:rPr>
              <a:t> / </a:t>
            </a:r>
            <a:r>
              <a:rPr lang="en-US" sz="2400" err="1">
                <a:ea typeface="+mn-lt"/>
                <a:cs typeface="+mn-lt"/>
              </a:rPr>
              <a:t>취소</a:t>
            </a:r>
            <a:r>
              <a:rPr lang="en-US" sz="2400">
                <a:ea typeface="+mn-lt"/>
                <a:cs typeface="+mn-lt"/>
              </a:rPr>
              <a:t> 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NanumSquareOTF_ac"/>
                <a:cs typeface="Calibri"/>
              </a:rPr>
              <a:t>4)  팔로워 / 팔로잉 목록 조회</a:t>
            </a:r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altLang="ko-KR" sz="2400">
              <a:ea typeface="NanumSquareOTF_ac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8C531F-D26A-0242-9CF6-E168060489F6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18</a:t>
            </a:r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3EE06FF-2D88-40F3-A5A0-B110CD3775C7}"/>
              </a:ext>
            </a:extLst>
          </p:cNvPr>
          <p:cNvCxnSpPr>
            <a:cxnSpLocks/>
          </p:cNvCxnSpPr>
          <p:nvPr/>
        </p:nvCxnSpPr>
        <p:spPr>
          <a:xfrm flipV="1">
            <a:off x="10566400" y="1497691"/>
            <a:ext cx="3928709" cy="1309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1EACA-69EE-43F9-A918-365500F5A831}"/>
              </a:ext>
            </a:extLst>
          </p:cNvPr>
          <p:cNvCxnSpPr>
            <a:cxnSpLocks/>
          </p:cNvCxnSpPr>
          <p:nvPr/>
        </p:nvCxnSpPr>
        <p:spPr>
          <a:xfrm flipV="1">
            <a:off x="10711244" y="3462704"/>
            <a:ext cx="3428265" cy="50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8BD87C-31C6-4B2E-97E2-1D5325DECD4D}"/>
              </a:ext>
            </a:extLst>
          </p:cNvPr>
          <p:cNvGrpSpPr/>
          <p:nvPr/>
        </p:nvGrpSpPr>
        <p:grpSpPr>
          <a:xfrm>
            <a:off x="8266195" y="2833744"/>
            <a:ext cx="2529719" cy="1307919"/>
            <a:chOff x="5595857" y="5014198"/>
            <a:chExt cx="2041046" cy="105526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865C259-6563-4E5A-B620-8372E88EF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847" y="5014198"/>
              <a:ext cx="569023" cy="616482"/>
            </a:xfrm>
            <a:prstGeom prst="rect">
              <a:avLst/>
            </a:prstGeom>
          </p:spPr>
        </p:pic>
        <p:sp>
          <p:nvSpPr>
            <p:cNvPr id="63" name="_x450455696">
              <a:extLst>
                <a:ext uri="{FF2B5EF4-FFF2-40B4-BE49-F238E27FC236}">
                  <a16:creationId xmlns:a16="http://schemas.microsoft.com/office/drawing/2014/main" id="{2CCF7CD7-C0CC-4C74-8EDA-EEC3980D8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857" y="5553525"/>
              <a:ext cx="2041046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>
                  <a:solidFill>
                    <a:srgbClr val="000000"/>
                  </a:solidFill>
                  <a:ea typeface="나눔바른고딕"/>
                </a:rPr>
                <a:t>Follow Server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A56A66-1122-4DF7-AFB8-ADC58542806C}"/>
              </a:ext>
            </a:extLst>
          </p:cNvPr>
          <p:cNvGrpSpPr/>
          <p:nvPr/>
        </p:nvGrpSpPr>
        <p:grpSpPr>
          <a:xfrm>
            <a:off x="14576101" y="2857342"/>
            <a:ext cx="2644257" cy="1705846"/>
            <a:chOff x="10262089" y="4039545"/>
            <a:chExt cx="1762837" cy="1137230"/>
          </a:xfrm>
        </p:grpSpPr>
        <p:sp>
          <p:nvSpPr>
            <p:cNvPr id="65" name="_x450458000">
              <a:extLst>
                <a:ext uri="{FF2B5EF4-FFF2-40B4-BE49-F238E27FC236}">
                  <a16:creationId xmlns:a16="http://schemas.microsoft.com/office/drawing/2014/main" id="{C1D94CC9-7D2A-41BD-9766-207C79E96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2089" y="4595750"/>
              <a:ext cx="1762837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ctr" anchorCtr="0" compatLnSpc="1">
              <a:prstTxWarp prst="textNoShape">
                <a:avLst/>
              </a:prstTxWarp>
            </a:bodyPr>
            <a:lstStyle/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RDBMS</a:t>
              </a:r>
            </a:p>
            <a:p>
              <a:pPr algn="just" defTabSz="13716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700">
                <a:latin typeface="Arial" panose="020B0604020202020204" pitchFamily="34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489DDA3-1605-4181-B19A-E715C2FD4557}"/>
                </a:ext>
              </a:extLst>
            </p:cNvPr>
            <p:cNvGrpSpPr/>
            <p:nvPr/>
          </p:nvGrpSpPr>
          <p:grpSpPr>
            <a:xfrm>
              <a:off x="10266534" y="4039545"/>
              <a:ext cx="671207" cy="509738"/>
              <a:chOff x="8311609" y="4518560"/>
              <a:chExt cx="671207" cy="509738"/>
            </a:xfrm>
          </p:grpSpPr>
          <p:pic>
            <p:nvPicPr>
              <p:cNvPr id="67" name="_x450458936">
                <a:extLst>
                  <a:ext uri="{FF2B5EF4-FFF2-40B4-BE49-F238E27FC236}">
                    <a16:creationId xmlns:a16="http://schemas.microsoft.com/office/drawing/2014/main" id="{4A8A9C7C-40B7-4431-9503-8E57E2826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1850" y="4571971"/>
                <a:ext cx="530966" cy="432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_x450457640">
                <a:extLst>
                  <a:ext uri="{FF2B5EF4-FFF2-40B4-BE49-F238E27FC236}">
                    <a16:creationId xmlns:a16="http://schemas.microsoft.com/office/drawing/2014/main" id="{0C27B7D7-2E04-43B8-8296-4D02740F4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64"/>
              <a:stretch>
                <a:fillRect/>
              </a:stretch>
            </p:blipFill>
            <p:spPr bwMode="auto">
              <a:xfrm>
                <a:off x="8311609" y="4518560"/>
                <a:ext cx="650636" cy="50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AB7471-A97D-470B-911B-5813BDC40DBA}"/>
              </a:ext>
            </a:extLst>
          </p:cNvPr>
          <p:cNvGrpSpPr/>
          <p:nvPr/>
        </p:nvGrpSpPr>
        <p:grpSpPr>
          <a:xfrm>
            <a:off x="14495109" y="996469"/>
            <a:ext cx="2644256" cy="1442003"/>
            <a:chOff x="10215986" y="2771885"/>
            <a:chExt cx="1762837" cy="96133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C2E58F2-9FDE-4207-A11C-A2EC42F0DA64}"/>
                </a:ext>
              </a:extLst>
            </p:cNvPr>
            <p:cNvGrpSpPr/>
            <p:nvPr/>
          </p:nvGrpSpPr>
          <p:grpSpPr>
            <a:xfrm>
              <a:off x="10215986" y="2771885"/>
              <a:ext cx="1762837" cy="961335"/>
              <a:chOff x="10208833" y="4048482"/>
              <a:chExt cx="1762837" cy="961335"/>
            </a:xfrm>
          </p:grpSpPr>
          <p:sp>
            <p:nvSpPr>
              <p:cNvPr id="72" name="_x450458000">
                <a:extLst>
                  <a:ext uri="{FF2B5EF4-FFF2-40B4-BE49-F238E27FC236}">
                    <a16:creationId xmlns:a16="http://schemas.microsoft.com/office/drawing/2014/main" id="{4702FC2C-FCC4-40B2-AAE8-C0D4577CE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8833" y="4428792"/>
                <a:ext cx="1762837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ctr" anchorCtr="0" compatLnSpc="1">
                <a:prstTxWarp prst="textNoShape">
                  <a:avLst/>
                </a:prstTxWarp>
              </a:bodyPr>
              <a:lstStyle/>
              <a:p>
                <a:pPr algn="just" defTabSz="1371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800">
                    <a:solidFill>
                      <a:srgbClr val="0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Graph DB</a:t>
                </a:r>
              </a:p>
            </p:txBody>
          </p:sp>
          <p:pic>
            <p:nvPicPr>
              <p:cNvPr id="73" name="_x450458936">
                <a:extLst>
                  <a:ext uri="{FF2B5EF4-FFF2-40B4-BE49-F238E27FC236}">
                    <a16:creationId xmlns:a16="http://schemas.microsoft.com/office/drawing/2014/main" id="{E76FC388-90CD-4501-BC67-C236A60D2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1741" y="4048482"/>
                <a:ext cx="553721" cy="4432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7234C8F-95FB-4F55-92DF-E03E77C7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30" y="2921600"/>
              <a:ext cx="473321" cy="244206"/>
            </a:xfrm>
            <a:prstGeom prst="rect">
              <a:avLst/>
            </a:prstGeom>
          </p:spPr>
        </p:pic>
      </p:grpSp>
      <p:pic>
        <p:nvPicPr>
          <p:cNvPr id="14" name="_x394251032" descr="표지판, 음식, 그리기이(가) 표시된 사진&#10;&#10;자동 생성된 설명">
            <a:extLst>
              <a:ext uri="{FF2B5EF4-FFF2-40B4-BE49-F238E27FC236}">
                <a16:creationId xmlns:a16="http://schemas.microsoft.com/office/drawing/2014/main" id="{0706E477-FFE5-49D2-AA2D-22BB706E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573" y="4843856"/>
            <a:ext cx="615126" cy="6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_x394252400">
            <a:extLst>
              <a:ext uri="{FF2B5EF4-FFF2-40B4-BE49-F238E27FC236}">
                <a16:creationId xmlns:a16="http://schemas.microsoft.com/office/drawing/2014/main" id="{812EC28D-84B1-41CE-B447-0295C0A2E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9026" y="5476085"/>
            <a:ext cx="1709346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algn="just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Cache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14D3C5-6BF0-4DC3-8774-B184D2C3DF45}"/>
              </a:ext>
            </a:extLst>
          </p:cNvPr>
          <p:cNvCxnSpPr>
            <a:cxnSpLocks/>
          </p:cNvCxnSpPr>
          <p:nvPr/>
        </p:nvCxnSpPr>
        <p:spPr>
          <a:xfrm>
            <a:off x="10711244" y="3896389"/>
            <a:ext cx="3637243" cy="1164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C81CE32-FF5F-4952-9409-DCAC851CA60A}"/>
              </a:ext>
            </a:extLst>
          </p:cNvPr>
          <p:cNvSpPr txBox="1"/>
          <p:nvPr/>
        </p:nvSpPr>
        <p:spPr>
          <a:xfrm>
            <a:off x="9907536" y="1542648"/>
            <a:ext cx="12175002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300" b="1">
                <a:ea typeface="NanumSquareOTF_ac Bold"/>
              </a:rPr>
              <a:t>추천</a:t>
            </a:r>
            <a:r>
              <a:rPr lang="ko-KR" altLang="en-US" sz="2300" b="1">
                <a:solidFill>
                  <a:schemeClr val="accent6">
                    <a:lumMod val="75000"/>
                  </a:schemeClr>
                </a:solidFill>
                <a:ea typeface="NanumSquareOTF_ac Bold"/>
              </a:rPr>
              <a:t> </a:t>
            </a:r>
            <a:r>
              <a:rPr lang="ko-KR" altLang="en-US" sz="2300">
                <a:latin typeface="NanumSquareOTF_ac" panose="020B0600000101010101" pitchFamily="34" charset="-127"/>
                <a:ea typeface="NanumSquareOTF_ac"/>
              </a:rPr>
              <a:t>정보 조회</a:t>
            </a:r>
            <a:r>
              <a:rPr lang="en-US" altLang="ko-KR" sz="2300">
                <a:latin typeface="NanumSquareOTF_ac" panose="020B0600000101010101" pitchFamily="34" charset="-127"/>
                <a:ea typeface="NanumSquareOTF_ac"/>
              </a:rPr>
              <a:t>(ID)</a:t>
            </a:r>
            <a:r>
              <a:rPr lang="ko-KR" altLang="en-US" sz="2300">
                <a:latin typeface="NanumSquareOTF_ac" panose="020B0600000101010101" pitchFamily="34" charset="-127"/>
                <a:ea typeface="NanumSquareOTF_ac"/>
              </a:rPr>
              <a:t> </a:t>
            </a:r>
            <a:endParaRPr lang="en-US" altLang="ko-KR" sz="2300">
              <a:latin typeface="NanumSquareOTF_ac" panose="020B0600000101010101" pitchFamily="34" charset="-127"/>
              <a:ea typeface="NanumSquareOTF_ac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C5204C-2AAA-44E0-928E-56E363817D76}"/>
              </a:ext>
            </a:extLst>
          </p:cNvPr>
          <p:cNvSpPr txBox="1"/>
          <p:nvPr/>
        </p:nvSpPr>
        <p:spPr>
          <a:xfrm>
            <a:off x="14060658" y="5974159"/>
            <a:ext cx="12175002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300">
                <a:latin typeface="NanumSquareOTF_ac" panose="020B0600000101010101" pitchFamily="34" charset="-127"/>
                <a:ea typeface="NanumSquareOTF_ac"/>
              </a:rPr>
              <a:t>- </a:t>
            </a:r>
            <a:r>
              <a:rPr lang="ko-KR" altLang="en-US" sz="2300">
                <a:latin typeface="NanumSquareOTF_ac" panose="020B0600000101010101" pitchFamily="34" charset="-127"/>
                <a:ea typeface="NanumSquareOTF_ac"/>
              </a:rPr>
              <a:t>캐싱을 통한 부하 최소화 </a:t>
            </a:r>
            <a:endParaRPr lang="en-US" altLang="ko-KR" sz="2300">
              <a:latin typeface="NanumSquareOTF_ac" panose="020B0600000101010101" pitchFamily="34" charset="-127"/>
              <a:ea typeface="NanumSquareOTF_ac"/>
            </a:endParaRPr>
          </a:p>
        </p:txBody>
      </p:sp>
    </p:spTree>
    <p:extLst>
      <p:ext uri="{BB962C8B-B14F-4D97-AF65-F5344CB8AC3E}">
        <p14:creationId xmlns:p14="http://schemas.microsoft.com/office/powerpoint/2010/main" val="234029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06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33400" y="1255301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 panose="020B0600000101010101" pitchFamily="34" charset="-127"/>
              </a:rPr>
              <a:t>DB</a:t>
            </a:r>
            <a:r>
              <a:rPr kumimoji="1" lang="ko-KR" altLang="en-US" sz="3200" b="1" kern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ExtraBold" panose="020B0600000101010101" pitchFamily="34" charset="-127"/>
              </a:rPr>
              <a:t> 설계</a:t>
            </a:r>
            <a:endParaRPr kumimoji="1" lang="ko-Kore-KR" altLang="ko-KR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1350917-892D-49D8-BA95-26BFB618D57E}"/>
              </a:ext>
            </a:extLst>
          </p:cNvPr>
          <p:cNvSpPr txBox="1"/>
          <p:nvPr/>
        </p:nvSpPr>
        <p:spPr>
          <a:xfrm>
            <a:off x="533400" y="1790700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RDB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8DA745-BE60-4D7D-A73D-ADE765D6E9D5}"/>
              </a:ext>
            </a:extLst>
          </p:cNvPr>
          <p:cNvSpPr/>
          <p:nvPr/>
        </p:nvSpPr>
        <p:spPr>
          <a:xfrm>
            <a:off x="2667000" y="571500"/>
            <a:ext cx="13335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E1024-6A03-7346-A413-C52FBF232A56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19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74CF36-1867-48B6-9A0E-C27B566C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53" y="0"/>
            <a:ext cx="1419882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A3D1EC-1E25-492B-9903-D68F002B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332"/>
            <a:ext cx="18288000" cy="875242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350917-892D-49D8-BA95-26BFB618D57E}"/>
              </a:ext>
            </a:extLst>
          </p:cNvPr>
          <p:cNvSpPr txBox="1"/>
          <p:nvPr/>
        </p:nvSpPr>
        <p:spPr>
          <a:xfrm>
            <a:off x="455578" y="412335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GraphDB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27FAE-8415-5C47-B493-57D2EDC3971F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85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68906F-A33A-9E45-A372-509E0C79B548}"/>
              </a:ext>
            </a:extLst>
          </p:cNvPr>
          <p:cNvSpPr txBox="1"/>
          <p:nvPr/>
        </p:nvSpPr>
        <p:spPr>
          <a:xfrm>
            <a:off x="1994220" y="1650236"/>
            <a:ext cx="15406046" cy="7879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팀원들과의 </a:t>
            </a:r>
            <a:r>
              <a:rPr lang="ko-KR" altLang="en-US" sz="2800" b="1">
                <a:solidFill>
                  <a:srgbClr val="FF0000"/>
                </a:solidFill>
                <a:latin typeface="NanumSquareOTF_ac Bold"/>
                <a:ea typeface="NanumSquareOTF_ac Bold"/>
              </a:rPr>
              <a:t>협업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을 통해 </a:t>
            </a:r>
            <a:r>
              <a:rPr lang="ko-KR" altLang="en-US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서로의 부족한 부분을 채우며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 평생 남을 실무 개발 과정을 경험하자</a:t>
            </a:r>
            <a:r>
              <a:rPr lang="en-US" altLang="ko-KR" sz="2800">
                <a:latin typeface="NanumSquareOTF_ac" panose="020B0600000101010101" pitchFamily="34" charset="-127"/>
                <a:ea typeface="NanumSquareOTF_ac"/>
              </a:rPr>
              <a:t>!</a:t>
            </a:r>
            <a:endParaRPr lang="ko-KR" altLang="en-US" sz="2800">
              <a:latin typeface="NanumSquareOTF_ac" panose="020B0600000101010101" pitchFamily="34" charset="-127"/>
              <a:ea typeface="NanumSquareOTF_ac"/>
            </a:endParaRPr>
          </a:p>
          <a:p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en-US" altLang="ko-KR" sz="260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소셜 서비스에서 사용하는 </a:t>
            </a:r>
            <a:r>
              <a:rPr lang="ko-KR" altLang="en-US" sz="2600">
                <a:effectLst/>
                <a:latin typeface="NanumSquareOTF_ac Bold"/>
                <a:ea typeface="NanumSquareOTF_ac Bold"/>
              </a:rPr>
              <a:t>기술 스택이나 </a:t>
            </a:r>
            <a:r>
              <a:rPr lang="ko-KR" altLang="en-US" sz="2600" err="1">
                <a:effectLst/>
                <a:latin typeface="NanumSquareOTF_ac Bold"/>
                <a:ea typeface="NanumSquareOTF_ac Bold"/>
              </a:rPr>
              <a:t>협업자의</a:t>
            </a:r>
            <a:r>
              <a:rPr lang="ko-KR" altLang="en-US" sz="2600">
                <a:effectLst/>
                <a:latin typeface="NanumSquareOTF_ac Bold"/>
                <a:ea typeface="NanumSquareOTF_ac Bold"/>
              </a:rPr>
              <a:t> 프레임워크를</a:t>
            </a:r>
            <a:r>
              <a:rPr lang="ko-KR" altLang="en-US" sz="2600" b="1">
                <a:effectLst/>
                <a:latin typeface="NanumSquareOTF_ac Bold"/>
                <a:ea typeface="NanumSquareOTF_ac Bold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effectLst/>
                <a:latin typeface="NanumSquareOTF_ac Bold"/>
                <a:ea typeface="NanumSquareOTF_ac Bold"/>
              </a:rPr>
              <a:t>정확히 파악</a:t>
            </a: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하여 </a:t>
            </a:r>
            <a:br>
              <a:rPr lang="ko-KR" altLang="en-US" sz="2600">
                <a:latin typeface="NanumSquareOTF_ac" panose="020B0600000101010101" pitchFamily="34" charset="-127"/>
                <a:ea typeface="NanumSquareOTF_ac"/>
              </a:rPr>
            </a:b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하나의 서비스를 만들기</a:t>
            </a:r>
            <a:endParaRPr lang="en-US" altLang="ko-KR" sz="2600">
              <a:effectLst/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단순 구현이 아닌 서비스 </a:t>
            </a:r>
            <a:r>
              <a:rPr lang="ko-KR" altLang="en-US" sz="2800" b="1">
                <a:solidFill>
                  <a:srgbClr val="FF0000"/>
                </a:solidFill>
                <a:effectLst/>
                <a:latin typeface="NanumSquareOTF_ac Bold"/>
                <a:ea typeface="NanumSquareOTF_ac Bold"/>
              </a:rPr>
              <a:t>성능 개선</a:t>
            </a:r>
            <a:r>
              <a:rPr lang="ko-KR" altLang="en-US" sz="2800" b="1">
                <a:solidFill>
                  <a:srgbClr val="FF0000"/>
                </a:solidFill>
                <a:effectLst/>
                <a:latin typeface="NanumSquareOTF_ac Bold" panose="020B0600000101010101" pitchFamily="34" charset="-127"/>
                <a:ea typeface="NanumSquareOTF_ac Bold"/>
              </a:rPr>
              <a:t>을 고려</a:t>
            </a: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하며</a:t>
            </a:r>
            <a:r>
              <a:rPr lang="ko-KR" altLang="en-US" sz="2600" b="1">
                <a:effectLst/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개발하기</a:t>
            </a:r>
            <a:endParaRPr lang="en-US" altLang="ko-KR" sz="2600">
              <a:effectLst/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각자 </a:t>
            </a:r>
            <a:r>
              <a:rPr lang="ko-KR" altLang="en-US" sz="2600" b="1">
                <a:solidFill>
                  <a:srgbClr val="FF0000"/>
                </a:solidFill>
                <a:effectLst/>
                <a:latin typeface="NanumSquareOTF_ac Bold"/>
                <a:ea typeface="NanumSquareOTF_ac Bold"/>
              </a:rPr>
              <a:t>흥미롭게</a:t>
            </a:r>
            <a:r>
              <a:rPr lang="ko-KR" altLang="en-US" sz="2600" b="1">
                <a:solidFill>
                  <a:srgbClr val="FF0000"/>
                </a:solidFill>
                <a:effectLst/>
                <a:latin typeface="NanumSquareOTF_ac Bold" panose="020B0600000101010101" pitchFamily="34" charset="-127"/>
                <a:ea typeface="NanumSquareOTF_ac Bold"/>
              </a:rPr>
              <a:t> 느낀 기능</a:t>
            </a:r>
            <a:r>
              <a:rPr lang="ko-KR" altLang="en-US" sz="2600">
                <a:effectLst/>
                <a:latin typeface="NanumSquareOTF_ac" panose="020B0600000101010101" pitchFamily="34" charset="-127"/>
                <a:ea typeface="NanumSquareOTF_ac"/>
              </a:rPr>
              <a:t>을 나눠 개발하기</a:t>
            </a:r>
            <a:endParaRPr lang="en-US" altLang="ko-KR" sz="2600">
              <a:effectLst/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(</a:t>
            </a:r>
            <a:r>
              <a:rPr lang="ko-KR" altLang="en-US" sz="2600" err="1">
                <a:latin typeface="NanumSquareOTF_ac" panose="020B0600000101010101" pitchFamily="34" charset="-127"/>
                <a:ea typeface="NanumSquareOTF_ac"/>
              </a:rPr>
              <a:t>백엔드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 목표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)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최적화된 </a:t>
            </a:r>
            <a:r>
              <a:rPr lang="ko-KR" alt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추천</a:t>
            </a:r>
            <a:r>
              <a:rPr lang="ko-KR" altLang="en-US" sz="2600">
                <a:solidFill>
                  <a:srgbClr val="FF0000"/>
                </a:solidFill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NanumSquareOTF_ac Bold"/>
                <a:ea typeface="NanumSquareOTF_ac Bold"/>
              </a:rPr>
              <a:t>알고리즘을 함께 고안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하기</a:t>
            </a:r>
            <a:endParaRPr lang="en-US" altLang="ko-KR" sz="26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클라이언트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서버간 개발 과정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동작 원리에 대해 </a:t>
            </a:r>
            <a:r>
              <a:rPr lang="ko-KR" alt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서로 완벽히 이해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하고 </a:t>
            </a:r>
            <a:r>
              <a:rPr lang="ko-KR" altLang="en-US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서로의 분야를 적극적으로 설명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해주기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!</a:t>
            </a:r>
          </a:p>
          <a:p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sz="2800">
                <a:latin typeface="NanumSquareOTF_ac" panose="020B0600000101010101" pitchFamily="34" charset="-127"/>
                <a:ea typeface="NanumSquareOTF_ac"/>
              </a:rPr>
              <a:t>=&gt; ‘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혼자</a:t>
            </a:r>
            <a:r>
              <a:rPr lang="en-US" altLang="ko-KR" sz="2800">
                <a:latin typeface="NanumSquareOTF_ac" panose="020B0600000101010101" pitchFamily="34" charset="-127"/>
                <a:ea typeface="NanumSquareOTF_ac"/>
              </a:rPr>
              <a:t>’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 만든 기능이 아닌</a:t>
            </a:r>
            <a:r>
              <a:rPr lang="ko-KR" altLang="en-US" sz="2800" b="1">
                <a:latin typeface="NanumSquareOTF_ac Bold" panose="020B0600000101010101" pitchFamily="34" charset="-127"/>
                <a:ea typeface="NanumSquareOTF_ac Bold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‘</a:t>
            </a:r>
            <a:r>
              <a:rPr lang="ko-KR" altLang="en-US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우리</a:t>
            </a:r>
            <a:r>
              <a:rPr lang="en-US" altLang="ko-KR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’</a:t>
            </a:r>
            <a:r>
              <a:rPr lang="ko-KR" altLang="en-US" sz="2800">
                <a:latin typeface="NanumSquareOTF_ac" panose="020B0600000101010101" pitchFamily="34" charset="-127"/>
                <a:ea typeface="NanumSquareOTF_ac"/>
              </a:rPr>
              <a:t>가 만드는 서비스임을 기억하기</a:t>
            </a:r>
            <a:endParaRPr lang="en-US" altLang="ko-KR" sz="2800">
              <a:latin typeface="NanumSquareOTF_ac" panose="020B0600000101010101" pitchFamily="34" charset="-127"/>
              <a:ea typeface="NanumSquareOTF_a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1C419-E363-D446-B996-AED22CEC42FE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21</a:t>
            </a:r>
            <a:endParaRPr kumimoji="1" lang="ko-Kore-KR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7553DA8-DD60-44B1-8994-AA00A26E9570}"/>
              </a:ext>
            </a:extLst>
          </p:cNvPr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07</a:t>
            </a:r>
            <a:endParaRPr lang="en-US" altLang="ko-KR" sz="6600" b="1" kern="0">
              <a:latin typeface="Futura Bk BT"/>
              <a:ea typeface="맑은 고딕"/>
              <a:cs typeface="DungGeunMo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557CA-CDA5-422F-82D6-551293561BCC}"/>
              </a:ext>
            </a:extLst>
          </p:cNvPr>
          <p:cNvSpPr txBox="1"/>
          <p:nvPr/>
        </p:nvSpPr>
        <p:spPr>
          <a:xfrm>
            <a:off x="533400" y="1255301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팀 목표 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7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>
            <a:extLst>
              <a:ext uri="{FF2B5EF4-FFF2-40B4-BE49-F238E27FC236}">
                <a16:creationId xmlns:a16="http://schemas.microsoft.com/office/drawing/2014/main" id="{2035124E-C25D-D948-868A-1AA8A1054722}"/>
              </a:ext>
            </a:extLst>
          </p:cNvPr>
          <p:cNvSpPr txBox="1">
            <a:spLocks/>
          </p:cNvSpPr>
          <p:nvPr/>
        </p:nvSpPr>
        <p:spPr>
          <a:xfrm>
            <a:off x="1070626" y="6552774"/>
            <a:ext cx="2548188" cy="606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김인석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96B828C-09F7-064A-A58D-A15EC28E826D}"/>
              </a:ext>
            </a:extLst>
          </p:cNvPr>
          <p:cNvSpPr txBox="1">
            <a:spLocks/>
          </p:cNvSpPr>
          <p:nvPr/>
        </p:nvSpPr>
        <p:spPr>
          <a:xfrm>
            <a:off x="1070626" y="2781282"/>
            <a:ext cx="2301885" cy="103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김예진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8906F-A33A-9E45-A372-509E0C79B548}"/>
              </a:ext>
            </a:extLst>
          </p:cNvPr>
          <p:cNvSpPr txBox="1"/>
          <p:nvPr/>
        </p:nvSpPr>
        <p:spPr>
          <a:xfrm>
            <a:off x="3567480" y="2609070"/>
            <a:ext cx="1453785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Reactive Programming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패러다임을 적용해</a:t>
            </a:r>
            <a: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b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단순 기능 작동이 아닌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효율적인 사용자 경험 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제공에 초점을 맞춰 앱을 개발한다</a:t>
            </a:r>
            <a: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 사이드에 대한 이해를 바탕으로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서비스 전체 구조에 대한 이해도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갖추며 </a:t>
            </a:r>
            <a:b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클라이언트 개발자로서의 협업 능력을 키운다</a:t>
            </a:r>
            <a: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멘토링과 팀 프로젝트 과정을 통해 스스로의 </a:t>
            </a:r>
            <a:r>
              <a:rPr lang="ko-KR" altLang="en-US" sz="25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강약점을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파악하여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함께 일하고 싶은 </a:t>
            </a:r>
            <a:r>
              <a:rPr lang="ko-KR" altLang="en-US" sz="25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팀원</a:t>
            </a:r>
            <a:r>
              <a:rPr lang="ko-KR" altLang="en-US" sz="25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으로서의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자세를 배운다</a:t>
            </a:r>
            <a:r>
              <a:rPr lang="en-US" altLang="ko-KR" sz="25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F95CA-7353-3343-9AF3-02AAB958A12C}"/>
              </a:ext>
            </a:extLst>
          </p:cNvPr>
          <p:cNvSpPr txBox="1"/>
          <p:nvPr/>
        </p:nvSpPr>
        <p:spPr>
          <a:xfrm>
            <a:off x="3690632" y="6012611"/>
            <a:ext cx="12474556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2500">
              <a:latin typeface="NanumSquareOTF_ac" panose="020B0600000101010101" pitchFamily="34" charset="-127"/>
              <a:ea typeface="NanumSquareOTF_ac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/>
                <a:cs typeface="Segoe UI"/>
              </a:rPr>
              <a:t>내가 구현한 기능에 대해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정확하게 설명하기위해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  <a:cs typeface="Segoe UI"/>
              </a:rPr>
              <a:t> 구현한 기능을 블로그에 포스팅한다.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/>
                <a:cs typeface="Segoe UI"/>
              </a:rPr>
              <a:t>추천 알고리즘을 고안할 때  </a:t>
            </a:r>
            <a:r>
              <a:rPr lang="en-US" altLang="ko-KR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well-known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알고리즘을 적용한다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  <a:cs typeface="Segoe UI"/>
              </a:rPr>
              <a:t>.(</a:t>
            </a:r>
            <a:r>
              <a:rPr lang="ko-KR" altLang="en-US" sz="2500" err="1">
                <a:latin typeface="NanumSquareOTF_ac" panose="020B0600000101010101" pitchFamily="34" charset="-127"/>
                <a:ea typeface="NanumSquareOTF_ac"/>
                <a:cs typeface="Segoe UI"/>
              </a:rPr>
              <a:t>ex.PageRank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  <a:cs typeface="Segoe UI"/>
              </a:rPr>
              <a:t> 알고리즘)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내가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구현한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기능과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타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소셜서비스가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제공하는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err="1">
                <a:latin typeface="NanumSquareOTF_ac" panose="020B0600000101010101" pitchFamily="34" charset="-127"/>
                <a:ea typeface="NanumSquareOTF_ac"/>
                <a:cs typeface="Segoe UI"/>
              </a:rPr>
              <a:t>기능을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 </a:t>
            </a:r>
            <a:r>
              <a:rPr lang="en-US" altLang="ko-KR" sz="2500" b="1" err="1">
                <a:latin typeface="NanumSquareOTF_ac Bold" panose="020B0600000101010101" pitchFamily="34" charset="-127"/>
                <a:ea typeface="NanumSquareOTF_ac Bold"/>
                <a:cs typeface="Segoe UI"/>
              </a:rPr>
              <a:t>주기적으로</a:t>
            </a:r>
            <a:r>
              <a:rPr lang="en-US" altLang="ko-KR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 </a:t>
            </a:r>
            <a:r>
              <a:rPr lang="en-US" altLang="ko-KR" sz="2500" b="1" err="1">
                <a:latin typeface="NanumSquareOTF_ac Bold" panose="020B0600000101010101" pitchFamily="34" charset="-127"/>
                <a:ea typeface="NanumSquareOTF_ac Bold"/>
                <a:cs typeface="Segoe UI"/>
              </a:rPr>
              <a:t>비교하며</a:t>
            </a:r>
            <a:r>
              <a:rPr lang="en-US" altLang="ko-KR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 </a:t>
            </a:r>
            <a:r>
              <a:rPr lang="en-US" altLang="ko-KR" sz="2500" b="1" err="1">
                <a:latin typeface="NanumSquareOTF_ac Bold" panose="020B0600000101010101" pitchFamily="34" charset="-127"/>
                <a:ea typeface="NanumSquareOTF_ac Bold"/>
                <a:cs typeface="Segoe UI"/>
              </a:rPr>
              <a:t>성능</a:t>
            </a:r>
            <a:r>
              <a:rPr lang="en-US" altLang="ko-KR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 </a:t>
            </a:r>
            <a:r>
              <a:rPr lang="en-US" altLang="ko-KR" sz="2500" b="1" err="1">
                <a:latin typeface="NanumSquareOTF_ac Bold" panose="020B0600000101010101" pitchFamily="34" charset="-127"/>
                <a:ea typeface="NanumSquareOTF_ac Bold"/>
                <a:cs typeface="Segoe UI"/>
              </a:rPr>
              <a:t>개선을</a:t>
            </a:r>
            <a:r>
              <a:rPr lang="en-US" altLang="ko-KR" sz="2500" b="1">
                <a:latin typeface="NanumSquareOTF_ac Bold" panose="020B0600000101010101" pitchFamily="34" charset="-127"/>
                <a:ea typeface="NanumSquareOTF_ac Bold"/>
                <a:cs typeface="Segoe UI"/>
              </a:rPr>
              <a:t> </a:t>
            </a:r>
            <a:r>
              <a:rPr lang="en-US" altLang="ko-KR" sz="2500" b="1" err="1">
                <a:latin typeface="NanumSquareOTF_ac Bold" panose="020B0600000101010101" pitchFamily="34" charset="-127"/>
                <a:ea typeface="NanumSquareOTF_ac Bold"/>
                <a:cs typeface="Segoe UI"/>
              </a:rPr>
              <a:t>고려한다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  <a:cs typeface="Segoe UI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B68F8-629F-E648-A585-5A5C3428513A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22</a:t>
            </a:r>
            <a:endParaRPr kumimoji="1" lang="ko-Kore-KR" altLang="en-US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B148F96-E76A-4D22-8C34-2454ED9569D6}"/>
              </a:ext>
            </a:extLst>
          </p:cNvPr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08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6302B-4329-4921-9448-306B19CAC320}"/>
              </a:ext>
            </a:extLst>
          </p:cNvPr>
          <p:cNvSpPr txBox="1"/>
          <p:nvPr/>
        </p:nvSpPr>
        <p:spPr>
          <a:xfrm>
            <a:off x="533400" y="125530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개인 목표 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11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>
            <a:extLst>
              <a:ext uri="{FF2B5EF4-FFF2-40B4-BE49-F238E27FC236}">
                <a16:creationId xmlns:a16="http://schemas.microsoft.com/office/drawing/2014/main" id="{2035124E-C25D-D948-868A-1AA8A1054722}"/>
              </a:ext>
            </a:extLst>
          </p:cNvPr>
          <p:cNvSpPr txBox="1">
            <a:spLocks/>
          </p:cNvSpPr>
          <p:nvPr/>
        </p:nvSpPr>
        <p:spPr>
          <a:xfrm>
            <a:off x="1035138" y="5629883"/>
            <a:ext cx="2548188" cy="606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김현수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96B828C-09F7-064A-A58D-A15EC28E826D}"/>
              </a:ext>
            </a:extLst>
          </p:cNvPr>
          <p:cNvSpPr txBox="1">
            <a:spLocks/>
          </p:cNvSpPr>
          <p:nvPr/>
        </p:nvSpPr>
        <p:spPr>
          <a:xfrm>
            <a:off x="1233581" y="2119564"/>
            <a:ext cx="2151303" cy="6062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김태완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8906F-A33A-9E45-A372-509E0C79B548}"/>
              </a:ext>
            </a:extLst>
          </p:cNvPr>
          <p:cNvSpPr txBox="1"/>
          <p:nvPr/>
        </p:nvSpPr>
        <p:spPr>
          <a:xfrm>
            <a:off x="3842085" y="2119564"/>
            <a:ext cx="1395444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각종 프레임워크, 오픈 소스를 활용한 실제 소셜 네트워크 서비스를 완벽하게 구현하며 </a:t>
            </a:r>
            <a:r>
              <a:rPr lang="ko-KR" altLang="en-US" sz="2500" b="1">
                <a:solidFill>
                  <a:srgbClr val="000000"/>
                </a:solidFill>
                <a:latin typeface="NanumSquareOTF_ac Bold"/>
                <a:ea typeface="NanumSquareOTF_ac Bold"/>
              </a:rPr>
              <a:t> 소셜 네트워크 서비스의 흐름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에 대해 이해한다</a:t>
            </a:r>
            <a:endParaRPr lang="en-US" altLang="ko-KR" sz="2500">
              <a:latin typeface="NanumSquareOTF_ac" panose="020B0600000101010101" pitchFamily="34" charset="-127"/>
              <a:ea typeface="NanumSquareOTF_ac"/>
            </a:endParaRPr>
          </a:p>
          <a:p>
            <a:endParaRPr lang="en-US" altLang="ko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</a:rPr>
              <a:t>비동기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 통신,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</a:rPr>
              <a:t>대규모 트래픽 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등 전체적인 개발과정에 테스트를 통한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</a:rPr>
              <a:t>성능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을 고려하며 </a:t>
            </a:r>
            <a:br>
              <a:rPr lang="ko-KR" altLang="en-US" sz="2500">
                <a:latin typeface="NanumSquareOTF_ac" panose="020B0600000101010101" pitchFamily="34" charset="-127"/>
                <a:ea typeface="NanumSquareOTF_ac"/>
              </a:rPr>
            </a:b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구현한다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</a:rPr>
              <a:t>.</a:t>
            </a:r>
            <a:endParaRPr lang="ko-KR" altLang="ko-Kore-KR" sz="25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협업 툴을 사용하여 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/>
              </a:rPr>
              <a:t>팀 단위</a:t>
            </a:r>
            <a:r>
              <a:rPr lang="ko-KR" altLang="en-US" sz="2500">
                <a:latin typeface="NanumSquareOTF_ac" panose="020B0600000101010101" pitchFamily="34" charset="-127"/>
                <a:ea typeface="NanumSquareOTF_ac"/>
              </a:rPr>
              <a:t>의 개발 환경 경험한다</a:t>
            </a:r>
            <a:r>
              <a:rPr lang="en-US" altLang="ko-KR" sz="2500">
                <a:latin typeface="NanumSquareOTF_ac" panose="020B0600000101010101" pitchFamily="34" charset="-127"/>
                <a:ea typeface="NanumSquareOTF_ac"/>
              </a:rPr>
              <a:t>.</a:t>
            </a:r>
            <a:endParaRPr lang="ko-KR" altLang="en-US" sz="2500">
              <a:latin typeface="NanumSquareOTF_ac" panose="020B0600000101010101" pitchFamily="34" charset="-127"/>
              <a:ea typeface="NanumSquareOTF_a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F95CA-7353-3343-9AF3-02AAB958A12C}"/>
              </a:ext>
            </a:extLst>
          </p:cNvPr>
          <p:cNvSpPr txBox="1"/>
          <p:nvPr/>
        </p:nvSpPr>
        <p:spPr>
          <a:xfrm>
            <a:off x="3842085" y="5629883"/>
            <a:ext cx="1384455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대규모 트래픽이 발생해도 안정적으로 동작할 수 있는 MSA 아키텍처를 구성해본다.</a:t>
            </a:r>
            <a:endParaRPr lang="ko-KR" altLang="ko-Kore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안정적인지의 판단은 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부하 테스트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를 수행하여 현재 아키텍처의 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정확한 성능을 측정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한다.</a:t>
            </a:r>
            <a:endParaRPr lang="ko-KR" altLang="ko-Kore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새로운 기술을 활용할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때 단순히 사용하는 것을 넘어서 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사용하는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 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이유,</a:t>
            </a:r>
            <a:r>
              <a:rPr lang="ko-KR" altLang="en-US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 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장단점을 정확히 파악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하고 사용</a:t>
            </a:r>
            <a:r>
              <a:rPr lang="ko-KR" altLang="en-US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한다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50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개발을 하며 겪는 문제와 해결책들은 수시로 </a:t>
            </a:r>
            <a:r>
              <a:rPr lang="ko-KR" altLang="ko-Kore-KR" sz="2500" b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lt"/>
              </a:rPr>
              <a:t>블로그에 정리</a:t>
            </a:r>
            <a:r>
              <a:rPr lang="ko-KR" altLang="ko-Kore-KR" sz="25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한다.</a:t>
            </a:r>
            <a:endParaRPr lang="ko-KR" altLang="ko-Kore-KR" sz="25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D09D1-023D-AF49-A30E-FE29C2603B4C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23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11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346080-14CB-3B4C-96D1-CED4A367DC6C}"/>
              </a:ext>
            </a:extLst>
          </p:cNvPr>
          <p:cNvSpPr txBox="1"/>
          <p:nvPr/>
        </p:nvSpPr>
        <p:spPr>
          <a:xfrm>
            <a:off x="2648081" y="1331046"/>
            <a:ext cx="15038554" cy="7709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err="1">
                <a:latin typeface="NanumSquareOTF_ac" panose="020B0600000101010101" pitchFamily="34" charset="-127"/>
                <a:ea typeface="NanumSquareOTF_ac"/>
                <a:cs typeface="+mn-lt"/>
              </a:rPr>
              <a:t>브랜치</a:t>
            </a:r>
            <a:r>
              <a:rPr lang="en-US" sz="2600">
                <a:latin typeface="NanumSquareOTF_ac" panose="020B0600000101010101" pitchFamily="34" charset="-127"/>
                <a:ea typeface="NanumSquareOTF_ac"/>
                <a:cs typeface="+mn-lt"/>
              </a:rPr>
              <a:t> 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  <a:cs typeface="+mn-lt"/>
              </a:rPr>
              <a:t>전략은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8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Gitflow 방식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을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사용하여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프로젝트를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관리한다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코드 컨벤션 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/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커밋메시지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ea typeface="NanumSquareOTF_ac Bold"/>
              </a:rPr>
              <a:t>컨벤션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을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정하고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준수한다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클라이언트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와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 서버 간의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원활한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소통을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위하여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b="1">
                <a:solidFill>
                  <a:srgbClr val="FF0000"/>
                </a:solidFill>
                <a:latin typeface="NanumSquareOTF_ac Bold"/>
                <a:ea typeface="NanumSquareOTF_ac Bold" panose="020B0600000101010101" pitchFamily="34" charset="-127"/>
              </a:rPr>
              <a:t>REST API 문서화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를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altLang="ko-KR" sz="2600" err="1">
                <a:latin typeface="NanumSquareOTF_ac" panose="020B0600000101010101" pitchFamily="34" charset="-127"/>
                <a:ea typeface="NanumSquareOTF_ac"/>
              </a:rPr>
              <a:t>진행한다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주 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1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회 정기적으로 </a:t>
            </a:r>
            <a:r>
              <a:rPr lang="ko-KR" altLang="en-US" sz="2600" b="1">
                <a:solidFill>
                  <a:srgbClr val="FF0000"/>
                </a:solidFill>
                <a:latin typeface="NanumSquareOTF_ac Bold"/>
                <a:ea typeface="NanumSquareOTF_ac Bold" panose="020B0600000101010101" pitchFamily="34" charset="-127"/>
              </a:rPr>
              <a:t>멘토님과 회의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를 가진다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sz="2600">
                <a:latin typeface="NanumSquareOTF_ac" panose="020B0600000101010101" pitchFamily="34" charset="-127"/>
                <a:ea typeface="NanumSquareOTF_ac"/>
                <a:cs typeface="+mn-lt"/>
              </a:rPr>
              <a:t>일주일 단위로 </a:t>
            </a:r>
            <a:r>
              <a:rPr lang="ko-KR" altLang="en-US" sz="2600" b="1">
                <a:solidFill>
                  <a:srgbClr val="FF0000"/>
                </a:solidFill>
                <a:ea typeface="NanumSquareOTF_ac Bold" panose="020B0600000101010101" pitchFamily="34" charset="-127"/>
              </a:rPr>
              <a:t>스프린트</a:t>
            </a:r>
            <a:r>
              <a:rPr lang="ko-KR" sz="2600">
                <a:latin typeface="NanumSquareOTF_ac" panose="020B0600000101010101" pitchFamily="34" charset="-127"/>
                <a:ea typeface="NanumSquareOTF_ac"/>
                <a:cs typeface="+mn-lt"/>
              </a:rPr>
              <a:t>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  <a:cs typeface="+mn-lt"/>
              </a:rPr>
              <a:t>기간</a:t>
            </a:r>
            <a:r>
              <a:rPr lang="ko-KR" sz="2600">
                <a:latin typeface="NanumSquareOTF_ac" panose="020B0600000101010101" pitchFamily="34" charset="-127"/>
                <a:ea typeface="NanumSquareOTF_ac"/>
                <a:cs typeface="+mn-lt"/>
              </a:rPr>
              <a:t>을 세워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  <a:cs typeface="+mn-lt"/>
              </a:rPr>
              <a:t>진행</a:t>
            </a:r>
            <a:r>
              <a:rPr lang="ko-KR" sz="2600">
                <a:latin typeface="NanumSquareOTF_ac" panose="020B0600000101010101" pitchFamily="34" charset="-127"/>
                <a:ea typeface="NanumSquareOTF_ac"/>
                <a:cs typeface="+mn-lt"/>
              </a:rPr>
              <a:t>한다.</a:t>
            </a:r>
            <a:br>
              <a:rPr lang="en-US" altLang="ko-KR" sz="2600">
                <a:latin typeface="NanumSquareOTF_ac" panose="020B0600000101010101" pitchFamily="34" charset="-127"/>
                <a:ea typeface="NanumSquareOTF_ac" panose="020B0600000101010101" pitchFamily="34" charset="-127"/>
                <a:cs typeface="Calibri" panose="020F0502020204030204"/>
              </a:rPr>
            </a:br>
            <a:r>
              <a:rPr lang="en-US" altLang="ko-KR" sz="2600">
                <a:latin typeface="NanumSquareOTF_ac" panose="020B0600000101010101" pitchFamily="34" charset="-127"/>
                <a:ea typeface="NanumSquareOTF_ac"/>
                <a:cs typeface="Calibri" panose="020F0502020204030204"/>
              </a:rPr>
              <a:t>	</a:t>
            </a:r>
            <a:r>
              <a:rPr lang="en-US" altLang="en-US" sz="2600">
                <a:latin typeface="NanumSquareOTF_ac" panose="020B0600000101010101" pitchFamily="34" charset="-127"/>
                <a:ea typeface="NanumSquareOTF_ac"/>
              </a:rPr>
              <a:t>-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평일 오전 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9:30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분 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15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분간 아침 스크럼을 진행하여 </a:t>
            </a:r>
            <a:r>
              <a:rPr lang="ko-Kore-KR" altLang="en-US" sz="2600">
                <a:latin typeface="NanumSquareOTF_ac" panose="020B0600000101010101" pitchFamily="34" charset="-127"/>
                <a:ea typeface="NanumSquareOTF_ac"/>
              </a:rPr>
              <a:t>진행 사항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막히는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부분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,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계획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을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공유한다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.</a:t>
            </a:r>
            <a:br>
              <a:rPr lang="en-US" altLang="ko-KR" sz="260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  	- </a:t>
            </a:r>
            <a:r>
              <a:rPr lang="ko-KR" altLang="ko-KR" sz="2600">
                <a:latin typeface="NanumSquareOTF_ac" panose="020B0600000101010101" pitchFamily="34" charset="-127"/>
                <a:ea typeface="NanumSquareOTF_ac"/>
                <a:cs typeface="+mn-lt"/>
              </a:rPr>
              <a:t>기능 우선순위를 정하고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  <a:cs typeface="+mn-lt"/>
              </a:rPr>
              <a:t>  순차적으로 구현한다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  <a:cs typeface="+mn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sz="2600">
                <a:latin typeface="NanumSquareOTF_ac" panose="020B0600000101010101" pitchFamily="34" charset="-127"/>
                <a:ea typeface="NanumSquareOTF_ac"/>
                <a:cs typeface="+mn-lt"/>
              </a:rPr>
              <a:t>  	- 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  <a:cs typeface="+mn-lt"/>
              </a:rPr>
              <a:t>스프린트가 끝나는 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금요일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일주일간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성과</a:t>
            </a:r>
            <a:r>
              <a:rPr lang="ko-Kore-KR" altLang="en-US" sz="2600">
                <a:latin typeface="NanumSquareOTF_ac" panose="020B0600000101010101" pitchFamily="34" charset="-127"/>
                <a:ea typeface="NanumSquareOTF_ac"/>
              </a:rPr>
              <a:t>를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공유한다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일정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및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이슈 관리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는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jira를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ko-Kore-KR" altLang="en-US" sz="2600">
                <a:latin typeface="NanumSquareOTF_ac" panose="020B0600000101010101" pitchFamily="34" charset="-127"/>
                <a:ea typeface="NanumSquareOTF_ac"/>
              </a:rPr>
              <a:t>사용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해 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3가지(To do – doing - done)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형태로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관리한다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.</a:t>
            </a:r>
            <a:endParaRPr lang="en-US" sz="2600">
              <a:latin typeface="NanumSquareOTF_ac" panose="020B0600000101010101" pitchFamily="34" charset="-127"/>
              <a:ea typeface="NanumSquareOTF_ac"/>
              <a:cs typeface="Calibri" panose="020F0502020204030204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ore-KR" alt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문서</a:t>
            </a:r>
            <a:r>
              <a:rPr 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 </a:t>
            </a:r>
            <a:r>
              <a:rPr lang="en-US" sz="2600" b="1" err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공유</a:t>
            </a:r>
            <a:r>
              <a:rPr lang="ko-Kore-KR" altLang="en-US" sz="2600">
                <a:latin typeface="NanumSquareOTF_ac" panose="020B0600000101010101" pitchFamily="34" charset="-127"/>
                <a:ea typeface="NanumSquareOTF_ac"/>
              </a:rPr>
              <a:t>는 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share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point를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이용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 </a:t>
            </a:r>
            <a:r>
              <a:rPr lang="en-US" sz="2600" err="1">
                <a:latin typeface="NanumSquareOTF_ac" panose="020B0600000101010101" pitchFamily="34" charset="-127"/>
                <a:ea typeface="NanumSquareOTF_ac"/>
              </a:rPr>
              <a:t>한다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궁금한 점 또는 막히는 부분이 있으면</a:t>
            </a:r>
            <a:r>
              <a:rPr lang="en-US" sz="2600">
                <a:latin typeface="NanumSquareOTF_ac" panose="020B0600000101010101" pitchFamily="34" charset="-127"/>
                <a:ea typeface="NanumSquareOTF_ac"/>
              </a:rPr>
              <a:t>,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 </a:t>
            </a:r>
            <a:r>
              <a:rPr lang="ko-KR" altLang="en-US" sz="2600" b="1">
                <a:solidFill>
                  <a:srgbClr val="FF0000"/>
                </a:solidFill>
                <a:latin typeface="NanumSquareOTF_ac Bold" panose="020B0600000101010101" pitchFamily="34" charset="-127"/>
                <a:ea typeface="NanumSquareOTF_ac Bold"/>
              </a:rPr>
              <a:t>공유 후 토의</a:t>
            </a:r>
            <a:r>
              <a:rPr lang="ko-KR" altLang="en-US" sz="2600">
                <a:latin typeface="NanumSquareOTF_ac" panose="020B0600000101010101" pitchFamily="34" charset="-127"/>
                <a:ea typeface="NanumSquareOTF_ac"/>
              </a:rPr>
              <a:t>하여 해결한다</a:t>
            </a:r>
            <a:r>
              <a:rPr lang="en-US" altLang="ko-KR" sz="2600">
                <a:latin typeface="NanumSquareOTF_ac" panose="020B0600000101010101" pitchFamily="34" charset="-127"/>
                <a:ea typeface="NanumSquareOTF_ac"/>
              </a:rPr>
              <a:t>.</a:t>
            </a:r>
            <a:endParaRPr lang="en-US" altLang="ko-Kore-KR" sz="2600">
              <a:latin typeface="NanumSquareOTF_ac" panose="020B0600000101010101" pitchFamily="34" charset="-127"/>
              <a:ea typeface="NanumSquareOTF_ac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4776E-9AFF-654B-AFF2-69C9344E78FD}"/>
              </a:ext>
            </a:extLst>
          </p:cNvPr>
          <p:cNvSpPr txBox="1"/>
          <p:nvPr/>
        </p:nvSpPr>
        <p:spPr>
          <a:xfrm>
            <a:off x="17686635" y="9728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24</a:t>
            </a:r>
            <a:endParaRPr kumimoji="1" lang="ko-Kore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9CA6A3-E328-4B2C-9F72-40AD84C4D0FD}"/>
              </a:ext>
            </a:extLst>
          </p:cNvPr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>
                <a:latin typeface="NanumSquareOTF_ac ExtraBold" panose="020B0600000101010101" pitchFamily="34" charset="-127"/>
                <a:ea typeface="NanumSquareOTF_ac ExtraBold"/>
                <a:cs typeface="DungGeunMo" panose="020B0500000000000000" pitchFamily="34" charset="-127"/>
              </a:rPr>
              <a:t>09</a:t>
            </a:r>
            <a:endParaRPr lang="en-US" altLang="ko-KR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0EFB-6531-443F-BFE7-5B659EFCAF24}"/>
              </a:ext>
            </a:extLst>
          </p:cNvPr>
          <p:cNvSpPr txBox="1"/>
          <p:nvPr/>
        </p:nvSpPr>
        <p:spPr>
          <a:xfrm>
            <a:off x="533400" y="1255301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협업 규칙 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315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A8DCFB87-5340-6046-B945-3E18DBAED28A}"/>
              </a:ext>
            </a:extLst>
          </p:cNvPr>
          <p:cNvSpPr txBox="1"/>
          <p:nvPr/>
        </p:nvSpPr>
        <p:spPr>
          <a:xfrm>
            <a:off x="3100337" y="3848100"/>
            <a:ext cx="12087325" cy="2590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000" b="1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Thank you</a:t>
            </a:r>
            <a:endParaRPr lang="en-US" sz="15000"/>
          </a:p>
        </p:txBody>
      </p:sp>
    </p:spTree>
    <p:extLst>
      <p:ext uri="{BB962C8B-B14F-4D97-AF65-F5344CB8AC3E}">
        <p14:creationId xmlns:p14="http://schemas.microsoft.com/office/powerpoint/2010/main" val="257286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A8DCFB87-5340-6046-B945-3E18DBAED28A}"/>
              </a:ext>
            </a:extLst>
          </p:cNvPr>
          <p:cNvSpPr txBox="1"/>
          <p:nvPr/>
        </p:nvSpPr>
        <p:spPr>
          <a:xfrm>
            <a:off x="3100337" y="3848100"/>
            <a:ext cx="12087325" cy="2590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5000" b="1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추가 자료</a:t>
            </a:r>
            <a:endParaRPr lang="en-US" sz="15000"/>
          </a:p>
        </p:txBody>
      </p:sp>
    </p:spTree>
    <p:extLst>
      <p:ext uri="{BB962C8B-B14F-4D97-AF65-F5344CB8AC3E}">
        <p14:creationId xmlns:p14="http://schemas.microsoft.com/office/powerpoint/2010/main" val="202864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76532" y="780848"/>
            <a:ext cx="205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기능 명세서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DF92B96-00CA-F14E-A353-CF4285297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18473"/>
              </p:ext>
            </p:extLst>
          </p:nvPr>
        </p:nvGraphicFramePr>
        <p:xfrm>
          <a:off x="684001" y="3228712"/>
          <a:ext cx="16919997" cy="3542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49">
                  <a:extLst>
                    <a:ext uri="{9D8B030D-6E8A-4147-A177-3AD203B41FA5}">
                      <a16:colId xmlns:a16="http://schemas.microsoft.com/office/drawing/2014/main" val="3121378309"/>
                    </a:ext>
                  </a:extLst>
                </a:gridCol>
                <a:gridCol w="2665131">
                  <a:extLst>
                    <a:ext uri="{9D8B030D-6E8A-4147-A177-3AD203B41FA5}">
                      <a16:colId xmlns:a16="http://schemas.microsoft.com/office/drawing/2014/main" val="129149837"/>
                    </a:ext>
                  </a:extLst>
                </a:gridCol>
                <a:gridCol w="2017138">
                  <a:extLst>
                    <a:ext uri="{9D8B030D-6E8A-4147-A177-3AD203B41FA5}">
                      <a16:colId xmlns:a16="http://schemas.microsoft.com/office/drawing/2014/main" val="2033066702"/>
                    </a:ext>
                  </a:extLst>
                </a:gridCol>
                <a:gridCol w="2017138">
                  <a:extLst>
                    <a:ext uri="{9D8B030D-6E8A-4147-A177-3AD203B41FA5}">
                      <a16:colId xmlns:a16="http://schemas.microsoft.com/office/drawing/2014/main" val="1699708665"/>
                    </a:ext>
                  </a:extLst>
                </a:gridCol>
                <a:gridCol w="2017138">
                  <a:extLst>
                    <a:ext uri="{9D8B030D-6E8A-4147-A177-3AD203B41FA5}">
                      <a16:colId xmlns:a16="http://schemas.microsoft.com/office/drawing/2014/main" val="716127261"/>
                    </a:ext>
                  </a:extLst>
                </a:gridCol>
                <a:gridCol w="7178703">
                  <a:extLst>
                    <a:ext uri="{9D8B030D-6E8A-4147-A177-3AD203B41FA5}">
                      <a16:colId xmlns:a16="http://schemas.microsoft.com/office/drawing/2014/main" val="2845442671"/>
                    </a:ext>
                  </a:extLst>
                </a:gridCol>
              </a:tblGrid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af-ZA" sz="2000" b="1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회원가입</a:t>
                      </a:r>
                      <a:endParaRPr lang="af-ZA" sz="2000" b="1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algn="ctr" fontAlgn="ctr"/>
                      <a:r>
                        <a:rPr lang="en-US" altLang="ko-KR" sz="2000" b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/</a:t>
                      </a:r>
                      <a:endParaRPr lang="af-ZA" altLang="ko-KR" sz="2000" b="1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algn="ctr" fontAlgn="ctr"/>
                      <a:r>
                        <a:rPr lang="af-ZA" sz="2000" b="1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로그인</a:t>
                      </a:r>
                      <a:endParaRPr lang="af-ZA" sz="2000" b="1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계정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자체 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회원이 아닐 경우 회원가입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64240"/>
                  </a:ext>
                </a:extLst>
              </a:tr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이메일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이메일로 인증번호를 전송해서 유효한 이메일만 가입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837670"/>
                  </a:ext>
                </a:extLst>
              </a:tr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중복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기존 회원인지 체크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기존 회원일 경우 로그인 유도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834478"/>
                  </a:ext>
                </a:extLst>
              </a:tr>
              <a:tr h="551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프로필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필요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이메일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비밀번호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닉네임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소개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링크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프로필 사진 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포지션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언어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생년</a:t>
                      </a:r>
                      <a:endParaRPr lang="ko-KR" sz="160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50850"/>
                  </a:ext>
                </a:extLst>
              </a:tr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아이디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비밀번호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712906"/>
                  </a:ext>
                </a:extLst>
              </a:tr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아이디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아이디 분실 시 아이디를 찾기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791788"/>
                  </a:ext>
                </a:extLst>
              </a:tr>
              <a:tr h="4939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비밀번호 분실 시 비밀번호를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0183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11641C-87C7-134A-8890-99746CDF3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80787"/>
              </p:ext>
            </p:extLst>
          </p:nvPr>
        </p:nvGraphicFramePr>
        <p:xfrm>
          <a:off x="684000" y="1954537"/>
          <a:ext cx="16920000" cy="131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49">
                  <a:extLst>
                    <a:ext uri="{9D8B030D-6E8A-4147-A177-3AD203B41FA5}">
                      <a16:colId xmlns:a16="http://schemas.microsoft.com/office/drawing/2014/main" val="3121378309"/>
                    </a:ext>
                  </a:extLst>
                </a:gridCol>
                <a:gridCol w="2665131">
                  <a:extLst>
                    <a:ext uri="{9D8B030D-6E8A-4147-A177-3AD203B41FA5}">
                      <a16:colId xmlns:a16="http://schemas.microsoft.com/office/drawing/2014/main" val="129149837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2033066702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1699708665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716127261"/>
                    </a:ext>
                  </a:extLst>
                </a:gridCol>
                <a:gridCol w="7178703">
                  <a:extLst>
                    <a:ext uri="{9D8B030D-6E8A-4147-A177-3AD203B41FA5}">
                      <a16:colId xmlns:a16="http://schemas.microsoft.com/office/drawing/2014/main" val="2845442671"/>
                    </a:ext>
                  </a:extLst>
                </a:gridCol>
              </a:tblGrid>
              <a:tr h="658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우선</a:t>
                      </a:r>
                      <a:endParaRPr lang="ko-KR" sz="1600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페이지 구분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14417"/>
                  </a:ext>
                </a:extLst>
              </a:tr>
              <a:tr h="658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Menu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2127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8CE113-C192-D44F-BF30-F9A37BF4F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91307"/>
              </p:ext>
            </p:extLst>
          </p:nvPr>
        </p:nvGraphicFramePr>
        <p:xfrm>
          <a:off x="683999" y="6767807"/>
          <a:ext cx="16916400" cy="2947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3145128629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823431818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43465833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75614673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504488588"/>
                    </a:ext>
                  </a:extLst>
                </a:gridCol>
                <a:gridCol w="7178400">
                  <a:extLst>
                    <a:ext uri="{9D8B030D-6E8A-4147-A177-3AD203B41FA5}">
                      <a16:colId xmlns:a16="http://schemas.microsoft.com/office/drawing/2014/main" val="1377009892"/>
                    </a:ext>
                  </a:extLst>
                </a:gridCol>
              </a:tblGrid>
              <a:tr h="5716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프로필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팔로우 </a:t>
                      </a:r>
                      <a:r>
                        <a:rPr lang="en-US" altLang="ko-KR" sz="1600" b="0">
                          <a:effectLst/>
                        </a:rPr>
                        <a:t>/ </a:t>
                      </a:r>
                      <a:r>
                        <a:rPr lang="ko-KR" altLang="en-US" sz="1600" b="0">
                          <a:effectLst/>
                        </a:rPr>
                        <a:t>팔로잉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팔로우 </a:t>
                      </a:r>
                      <a:r>
                        <a:rPr lang="en-US" altLang="ko-KR" sz="1600" b="0">
                          <a:effectLst/>
                        </a:rPr>
                        <a:t>/ </a:t>
                      </a:r>
                      <a:r>
                        <a:rPr lang="ko-KR" altLang="en-US" sz="1600" b="0">
                          <a:effectLst/>
                        </a:rPr>
                        <a:t>팔로잉 관리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팔로우 </a:t>
                      </a:r>
                      <a:r>
                        <a:rPr lang="en-US" altLang="ko-KR" sz="1600" b="0">
                          <a:effectLst/>
                        </a:rPr>
                        <a:t>/ </a:t>
                      </a:r>
                      <a:r>
                        <a:rPr lang="ko-KR" altLang="en-US" sz="1600" b="0">
                          <a:effectLst/>
                        </a:rPr>
                        <a:t>팔로잉 관리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누르면 팔로우 </a:t>
                      </a:r>
                      <a:r>
                        <a:rPr lang="en-US" altLang="ko-KR" sz="1600" b="0">
                          <a:effectLst/>
                        </a:rPr>
                        <a:t>/ </a:t>
                      </a:r>
                      <a:r>
                        <a:rPr lang="ko-KR" altLang="en-US" sz="1600" b="0">
                          <a:effectLst/>
                        </a:rPr>
                        <a:t>팔로잉 탭으로 이동해서 관리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97417"/>
                  </a:ext>
                </a:extLst>
              </a:tr>
              <a:tr h="47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계정 관리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내 프로필 관리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프로필 사진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내 프로필 사진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386687"/>
                  </a:ext>
                </a:extLst>
              </a:tr>
              <a:tr h="47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소개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소개글</a:t>
                      </a:r>
                      <a:r>
                        <a:rPr lang="ko-KR" altLang="en-US" sz="1600" b="0">
                          <a:effectLst/>
                        </a:rPr>
                        <a:t>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962796"/>
                  </a:ext>
                </a:extLst>
              </a:tr>
              <a:tr h="47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링크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링크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71629"/>
                  </a:ext>
                </a:extLst>
              </a:tr>
              <a:tr h="47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관심사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포지션 </a:t>
                      </a:r>
                      <a:r>
                        <a:rPr lang="en-US" altLang="ko-KR" sz="1600" b="0">
                          <a:effectLst/>
                        </a:rPr>
                        <a:t>/ </a:t>
                      </a:r>
                      <a:r>
                        <a:rPr lang="ko-KR" altLang="en-US" sz="1600" b="0">
                          <a:effectLst/>
                        </a:rPr>
                        <a:t>언어 관심사 수정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299500"/>
                  </a:ext>
                </a:extLst>
              </a:tr>
              <a:tr h="47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  <a:endParaRPr lang="en-US" altLang="ko-KR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로그아웃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계정 로그아웃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6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43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2705100"/>
            <a:ext cx="8942068" cy="1985907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서비스</a:t>
            </a:r>
            <a:r>
              <a:rPr 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소개</a:t>
            </a:r>
            <a:endParaRPr lang="en-US" sz="3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서비스명</a:t>
            </a:r>
            <a:r>
              <a:rPr 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Valley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개발자들을 위한 개발 트렌드 및 </a:t>
            </a:r>
            <a:r>
              <a:rPr lang="ko-KR" altLang="en-US" sz="28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인사이트</a:t>
            </a:r>
            <a:r>
              <a:rPr lang="ko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공유 </a:t>
            </a:r>
            <a:r>
              <a:rPr lang="en-US" altLang="ko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33400" y="1255301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프로젝트 개요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5E21D2E-A56D-4E41-8B26-8D18D97E209F}"/>
              </a:ext>
            </a:extLst>
          </p:cNvPr>
          <p:cNvSpPr txBox="1"/>
          <p:nvPr/>
        </p:nvSpPr>
        <p:spPr>
          <a:xfrm>
            <a:off x="1600200" y="5516953"/>
            <a:ext cx="15144750" cy="2692756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주제</a:t>
            </a:r>
            <a:r>
              <a:rPr 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선정</a:t>
            </a:r>
            <a:r>
              <a:rPr 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이유</a:t>
            </a:r>
            <a:endParaRPr lang="en-US" sz="3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기획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디자이너들을 타겟팅한 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Pinterest, </a:t>
            </a:r>
            <a:r>
              <a:rPr lang="en-US" altLang="ko-Kore-KR" sz="28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Behance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en-US" altLang="ko-Kore-KR" sz="28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surfit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등 지식 공유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플랫폼 다수 존재</a:t>
            </a:r>
            <a:endParaRPr lang="en-US" altLang="ko-Kore-KR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Facebook, slack, </a:t>
            </a: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개인 블로그 등 여러 채널로 분산된 개발 관련 인사이트 및 지식을 한군데로 모아 쉽게 공유할 수 있는 </a:t>
            </a:r>
            <a:r>
              <a:rPr lang="en-US" altLang="ko-Kore-KR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SNS </a:t>
            </a:r>
            <a:r>
              <a:rPr lang="ko-Kore-KR" alt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서비스 제공  </a:t>
            </a:r>
            <a:endParaRPr lang="en-US" altLang="ko-Kore-KR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74464A-25DC-F241-96D8-8DEC43323ACE}"/>
              </a:ext>
            </a:extLst>
          </p:cNvPr>
          <p:cNvSpPr txBox="1"/>
          <p:nvPr/>
        </p:nvSpPr>
        <p:spPr>
          <a:xfrm>
            <a:off x="10732574" y="2705100"/>
            <a:ext cx="6019800" cy="1295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벤치마킹</a:t>
            </a:r>
            <a:r>
              <a:rPr 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대상</a:t>
            </a:r>
            <a:endParaRPr lang="en-US" sz="32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Facebook, Instagram, </a:t>
            </a:r>
            <a:r>
              <a:rPr lang="en-US" sz="280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surfit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3686B-8535-E347-84AD-D07FFC030137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endParaRPr kumimoji="1" lang="ko-Kore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E3C4F2-20C9-4441-8C40-B7F34D8F4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34668"/>
              </p:ext>
            </p:extLst>
          </p:nvPr>
        </p:nvGraphicFramePr>
        <p:xfrm>
          <a:off x="684000" y="571500"/>
          <a:ext cx="16920000" cy="131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49">
                  <a:extLst>
                    <a:ext uri="{9D8B030D-6E8A-4147-A177-3AD203B41FA5}">
                      <a16:colId xmlns:a16="http://schemas.microsoft.com/office/drawing/2014/main" val="3121378309"/>
                    </a:ext>
                  </a:extLst>
                </a:gridCol>
                <a:gridCol w="2665131">
                  <a:extLst>
                    <a:ext uri="{9D8B030D-6E8A-4147-A177-3AD203B41FA5}">
                      <a16:colId xmlns:a16="http://schemas.microsoft.com/office/drawing/2014/main" val="129149837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2033066702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1699708665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716127261"/>
                    </a:ext>
                  </a:extLst>
                </a:gridCol>
                <a:gridCol w="7178703">
                  <a:extLst>
                    <a:ext uri="{9D8B030D-6E8A-4147-A177-3AD203B41FA5}">
                      <a16:colId xmlns:a16="http://schemas.microsoft.com/office/drawing/2014/main" val="2845442671"/>
                    </a:ext>
                  </a:extLst>
                </a:gridCol>
              </a:tblGrid>
              <a:tr h="658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우선</a:t>
                      </a:r>
                      <a:endParaRPr lang="ko-KR" sz="1600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페이지 구분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14417"/>
                  </a:ext>
                </a:extLst>
              </a:tr>
              <a:tr h="658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Menu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212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CEC3BE-1F7D-BE49-B561-4F62D26C9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7178"/>
              </p:ext>
            </p:extLst>
          </p:nvPr>
        </p:nvGraphicFramePr>
        <p:xfrm>
          <a:off x="684001" y="1889100"/>
          <a:ext cx="16929937" cy="7839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856328540"/>
                    </a:ext>
                  </a:extLst>
                </a:gridCol>
                <a:gridCol w="2666352">
                  <a:extLst>
                    <a:ext uri="{9D8B030D-6E8A-4147-A177-3AD203B41FA5}">
                      <a16:colId xmlns:a16="http://schemas.microsoft.com/office/drawing/2014/main" val="1690411140"/>
                    </a:ext>
                  </a:extLst>
                </a:gridCol>
                <a:gridCol w="2018188">
                  <a:extLst>
                    <a:ext uri="{9D8B030D-6E8A-4147-A177-3AD203B41FA5}">
                      <a16:colId xmlns:a16="http://schemas.microsoft.com/office/drawing/2014/main" val="2144388171"/>
                    </a:ext>
                  </a:extLst>
                </a:gridCol>
                <a:gridCol w="2018188">
                  <a:extLst>
                    <a:ext uri="{9D8B030D-6E8A-4147-A177-3AD203B41FA5}">
                      <a16:colId xmlns:a16="http://schemas.microsoft.com/office/drawing/2014/main" val="1008264464"/>
                    </a:ext>
                  </a:extLst>
                </a:gridCol>
                <a:gridCol w="2018188">
                  <a:extLst>
                    <a:ext uri="{9D8B030D-6E8A-4147-A177-3AD203B41FA5}">
                      <a16:colId xmlns:a16="http://schemas.microsoft.com/office/drawing/2014/main" val="495457280"/>
                    </a:ext>
                  </a:extLst>
                </a:gridCol>
                <a:gridCol w="7183021">
                  <a:extLst>
                    <a:ext uri="{9D8B030D-6E8A-4147-A177-3AD203B41FA5}">
                      <a16:colId xmlns:a16="http://schemas.microsoft.com/office/drawing/2014/main" val="1085761987"/>
                    </a:ext>
                  </a:extLst>
                </a:gridCol>
              </a:tblGrid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게시글</a:t>
                      </a:r>
                      <a:r>
                        <a:rPr lang="ko-KR" altLang="en-US" sz="2000" b="1" i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좋아요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좋아요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게시글에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좋아요 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/ 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좋아요 취소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572357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게시글에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댓글 작성 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(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사진 첨부 불가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)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049616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사람들이 남긴 댓글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067494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답글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댓글에 답글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787182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저장하기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북마크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개인 보관함에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북마크한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816867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글만 있는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524732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해시태그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#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과 공백 사이 작성된 키워드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610035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사진 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93383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링크 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50305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코드 </a:t>
                      </a:r>
                      <a:r>
                        <a:rPr lang="en-US" altLang="ko-KR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248396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내가 작성한 게시글 상세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508970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내가 작성한 </a:t>
                      </a:r>
                      <a:r>
                        <a:rPr lang="ko-KR" altLang="en-US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64508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 편집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내가 작성한 게시글 편집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493072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게시글의 댓글 목록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118261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게시글에 댓글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14727"/>
                  </a:ext>
                </a:extLst>
              </a:tr>
              <a:tr h="489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좋아요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err="1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게시글에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’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좋아요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’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 사람 목록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01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34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04DB2-1999-CA46-A511-3141FB024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33058"/>
              </p:ext>
            </p:extLst>
          </p:nvPr>
        </p:nvGraphicFramePr>
        <p:xfrm>
          <a:off x="683999" y="3891063"/>
          <a:ext cx="16916400" cy="58620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173023650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265521131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776395728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19532435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898864416"/>
                    </a:ext>
                  </a:extLst>
                </a:gridCol>
                <a:gridCol w="7178400">
                  <a:extLst>
                    <a:ext uri="{9D8B030D-6E8A-4147-A177-3AD203B41FA5}">
                      <a16:colId xmlns:a16="http://schemas.microsoft.com/office/drawing/2014/main" val="2611231935"/>
                    </a:ext>
                  </a:extLst>
                </a:gridCol>
              </a:tblGrid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팔로우</a:t>
                      </a:r>
                      <a:endParaRPr lang="en-US" altLang="ko-KR" sz="20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algn="ctr" fontAlgn="ctr"/>
                      <a:r>
                        <a:rPr lang="en-US" altLang="ko-KR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/ </a:t>
                      </a:r>
                      <a:endParaRPr lang="ko-KR" altLang="en-US" sz="20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팔로잉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팔로워</a:t>
                      </a:r>
                      <a:r>
                        <a:rPr lang="ko-KR" altLang="en-US" sz="1600" b="0">
                          <a:effectLst/>
                        </a:rPr>
                        <a:t> 목록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현재 날 </a:t>
                      </a:r>
                      <a:r>
                        <a:rPr lang="ko-KR" altLang="en-US" sz="1600" b="0" err="1">
                          <a:effectLst/>
                        </a:rPr>
                        <a:t>팔로우하고</a:t>
                      </a:r>
                      <a:r>
                        <a:rPr lang="ko-KR" altLang="en-US" sz="1600" b="0">
                          <a:effectLst/>
                        </a:rPr>
                        <a:t> 있는 사람 목록 확인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155309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내가 </a:t>
                      </a:r>
                      <a:r>
                        <a:rPr lang="ko-KR" altLang="en-US" sz="1600" b="0" err="1">
                          <a:effectLst/>
                        </a:rPr>
                        <a:t>팔로잉하지</a:t>
                      </a:r>
                      <a:r>
                        <a:rPr lang="ko-KR" altLang="en-US" sz="1600" b="0">
                          <a:effectLst/>
                        </a:rPr>
                        <a:t> 않은 사람 </a:t>
                      </a:r>
                      <a:r>
                        <a:rPr lang="ko-KR" altLang="en-US" sz="1600" b="0" err="1">
                          <a:effectLst/>
                        </a:rPr>
                        <a:t>팔로잉</a:t>
                      </a:r>
                      <a:r>
                        <a:rPr lang="ko-KR" altLang="en-US" sz="1600" b="0">
                          <a:effectLst/>
                        </a:rPr>
                        <a:t> 가능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895245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목록에서 단어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팔로잉</a:t>
                      </a:r>
                      <a:r>
                        <a:rPr lang="ko-KR" altLang="en-US" sz="1600" b="0">
                          <a:effectLst/>
                        </a:rPr>
                        <a:t> 목록 중 단어로 친구 찾기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41476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팔로잉 목록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현재 내가 </a:t>
                      </a:r>
                      <a:r>
                        <a:rPr lang="ko-KR" altLang="en-US" sz="1600" b="0" err="1">
                          <a:effectLst/>
                        </a:rPr>
                        <a:t>팔로잉하고</a:t>
                      </a:r>
                      <a:r>
                        <a:rPr lang="ko-KR" altLang="en-US" sz="1600" b="0">
                          <a:effectLst/>
                        </a:rPr>
                        <a:t> 있는 사람 목록 확인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775443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언팔로우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현재 팔로우하고 있는 사람 팔로잉 취소 가능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644973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목록에서 단어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팔로워 목록 중 단어로 친구 찾기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94847"/>
                  </a:ext>
                </a:extLst>
              </a:tr>
              <a:tr h="55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알 수도 있는 사람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알 수도 있는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b="0">
                          <a:effectLst/>
                        </a:rPr>
                        <a:t>사람 목록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팔로잉</a:t>
                      </a:r>
                      <a:r>
                        <a:rPr lang="ko-KR" altLang="en-US" sz="1600" b="0">
                          <a:effectLst/>
                        </a:rPr>
                        <a:t> 목록 기반으로 내가 알 수도 있는 사람 목록 확인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862473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알 수도 있는 사람 팔로잉 가능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608134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친구 추천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추천 친구 목록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추천 친구 목록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회원가입 시 받은 관심사 기반 친구 추천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76920"/>
                  </a:ext>
                </a:extLst>
              </a:tr>
              <a:tr h="45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err="1">
                          <a:effectLst/>
                        </a:rPr>
                        <a:t>팔로잉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나에게 추천된 친구 팔로잉 가능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624918"/>
                  </a:ext>
                </a:extLst>
              </a:tr>
              <a:tr h="55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사용자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사용자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전체 사용자 중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b="0">
                          <a:effectLst/>
                        </a:rPr>
                        <a:t>단어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전체 사용자 중 단어로 사용자 검색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47548"/>
                  </a:ext>
                </a:extLst>
              </a:tr>
              <a:tr h="55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프로필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사용자 프로필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b="0">
                          <a:effectLst/>
                        </a:rPr>
                        <a:t>상세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사용자 프로필 상세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목록의 아이템을 눌러 사용자 프로필 조회 </a:t>
                      </a:r>
                      <a:endParaRPr lang="ko-KR" altLang="en-US" sz="1600" b="0"/>
                    </a:p>
                    <a:p>
                      <a:pPr lvl="0" algn="ctr">
                        <a:buNone/>
                      </a:pPr>
                      <a:r>
                        <a:rPr lang="en-US" altLang="ko-KR" sz="1600" b="0">
                          <a:effectLst/>
                        </a:rPr>
                        <a:t>(</a:t>
                      </a:r>
                      <a:r>
                        <a:rPr lang="ko-KR" altLang="en-US" sz="1600" b="0">
                          <a:effectLst/>
                        </a:rPr>
                        <a:t>자신이 쓴 글</a:t>
                      </a:r>
                      <a:r>
                        <a:rPr lang="en-US" altLang="ko-KR" sz="1600" b="0">
                          <a:effectLst/>
                        </a:rPr>
                        <a:t>, </a:t>
                      </a:r>
                      <a:r>
                        <a:rPr lang="ko-KR" altLang="en-US" sz="1600" b="0">
                          <a:effectLst/>
                        </a:rPr>
                        <a:t>저장한 글</a:t>
                      </a:r>
                      <a:r>
                        <a:rPr lang="en-US" altLang="ko-KR" sz="1600" b="0">
                          <a:effectLst/>
                        </a:rPr>
                        <a:t>)</a:t>
                      </a:r>
                      <a:endParaRPr lang="en-US" altLang="ko-KR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7484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38FB83-5FE7-4A41-83BB-423F44584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24033"/>
              </p:ext>
            </p:extLst>
          </p:nvPr>
        </p:nvGraphicFramePr>
        <p:xfrm>
          <a:off x="684000" y="690663"/>
          <a:ext cx="16920000" cy="131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49">
                  <a:extLst>
                    <a:ext uri="{9D8B030D-6E8A-4147-A177-3AD203B41FA5}">
                      <a16:colId xmlns:a16="http://schemas.microsoft.com/office/drawing/2014/main" val="3121378309"/>
                    </a:ext>
                  </a:extLst>
                </a:gridCol>
                <a:gridCol w="2665131">
                  <a:extLst>
                    <a:ext uri="{9D8B030D-6E8A-4147-A177-3AD203B41FA5}">
                      <a16:colId xmlns:a16="http://schemas.microsoft.com/office/drawing/2014/main" val="129149837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2033066702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1699708665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716127261"/>
                    </a:ext>
                  </a:extLst>
                </a:gridCol>
                <a:gridCol w="7178703">
                  <a:extLst>
                    <a:ext uri="{9D8B030D-6E8A-4147-A177-3AD203B41FA5}">
                      <a16:colId xmlns:a16="http://schemas.microsoft.com/office/drawing/2014/main" val="2845442671"/>
                    </a:ext>
                  </a:extLst>
                </a:gridCol>
              </a:tblGrid>
              <a:tr h="658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우선</a:t>
                      </a:r>
                      <a:endParaRPr lang="ko-KR" sz="1600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페이지 구분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14417"/>
                  </a:ext>
                </a:extLst>
              </a:tr>
              <a:tr h="658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Menu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212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88129BA-43E1-254F-A393-D1583B773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40295"/>
              </p:ext>
            </p:extLst>
          </p:nvPr>
        </p:nvGraphicFramePr>
        <p:xfrm>
          <a:off x="684000" y="2008263"/>
          <a:ext cx="16919999" cy="18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398">
                  <a:extLst>
                    <a:ext uri="{9D8B030D-6E8A-4147-A177-3AD203B41FA5}">
                      <a16:colId xmlns:a16="http://schemas.microsoft.com/office/drawing/2014/main" val="856328540"/>
                    </a:ext>
                  </a:extLst>
                </a:gridCol>
                <a:gridCol w="2664787">
                  <a:extLst>
                    <a:ext uri="{9D8B030D-6E8A-4147-A177-3AD203B41FA5}">
                      <a16:colId xmlns:a16="http://schemas.microsoft.com/office/drawing/2014/main" val="1690411140"/>
                    </a:ext>
                  </a:extLst>
                </a:gridCol>
                <a:gridCol w="2017003">
                  <a:extLst>
                    <a:ext uri="{9D8B030D-6E8A-4147-A177-3AD203B41FA5}">
                      <a16:colId xmlns:a16="http://schemas.microsoft.com/office/drawing/2014/main" val="2144388171"/>
                    </a:ext>
                  </a:extLst>
                </a:gridCol>
                <a:gridCol w="2017003">
                  <a:extLst>
                    <a:ext uri="{9D8B030D-6E8A-4147-A177-3AD203B41FA5}">
                      <a16:colId xmlns:a16="http://schemas.microsoft.com/office/drawing/2014/main" val="1008264464"/>
                    </a:ext>
                  </a:extLst>
                </a:gridCol>
                <a:gridCol w="2017003">
                  <a:extLst>
                    <a:ext uri="{9D8B030D-6E8A-4147-A177-3AD203B41FA5}">
                      <a16:colId xmlns:a16="http://schemas.microsoft.com/office/drawing/2014/main" val="495457280"/>
                    </a:ext>
                  </a:extLst>
                </a:gridCol>
                <a:gridCol w="7178805">
                  <a:extLst>
                    <a:ext uri="{9D8B030D-6E8A-4147-A177-3AD203B41FA5}">
                      <a16:colId xmlns:a16="http://schemas.microsoft.com/office/drawing/2014/main" val="1085761987"/>
                    </a:ext>
                  </a:extLst>
                </a:gridCol>
              </a:tblGrid>
              <a:tr h="470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홈 </a:t>
                      </a:r>
                      <a:r>
                        <a:rPr lang="en-US" altLang="ko-KR" sz="2000" b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/ </a:t>
                      </a:r>
                      <a:r>
                        <a:rPr lang="ko-KR" altLang="en-US" sz="2000" b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추천 피드</a:t>
                      </a:r>
                      <a:endParaRPr lang="en-US" altLang="ko-KR" sz="2000" b="1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피드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글만 있는 게시글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484176"/>
                  </a:ext>
                </a:extLst>
              </a:tr>
              <a:tr h="470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사진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764221"/>
                  </a:ext>
                </a:extLst>
              </a:tr>
              <a:tr h="470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링크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62023"/>
                  </a:ext>
                </a:extLst>
              </a:tr>
              <a:tr h="470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코드 </a:t>
                      </a:r>
                      <a:r>
                        <a:rPr lang="en-US" altLang="ko-KR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 작성된 </a:t>
                      </a:r>
                      <a:r>
                        <a:rPr lang="ko-KR" altLang="en-US" sz="160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형태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34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376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5F421-35F8-AA4C-BDA2-B68D43B52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00070"/>
              </p:ext>
            </p:extLst>
          </p:nvPr>
        </p:nvGraphicFramePr>
        <p:xfrm>
          <a:off x="684000" y="1638300"/>
          <a:ext cx="16920000" cy="131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49">
                  <a:extLst>
                    <a:ext uri="{9D8B030D-6E8A-4147-A177-3AD203B41FA5}">
                      <a16:colId xmlns:a16="http://schemas.microsoft.com/office/drawing/2014/main" val="3121378309"/>
                    </a:ext>
                  </a:extLst>
                </a:gridCol>
                <a:gridCol w="2665131">
                  <a:extLst>
                    <a:ext uri="{9D8B030D-6E8A-4147-A177-3AD203B41FA5}">
                      <a16:colId xmlns:a16="http://schemas.microsoft.com/office/drawing/2014/main" val="129149837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2033066702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1699708665"/>
                    </a:ext>
                  </a:extLst>
                </a:gridCol>
                <a:gridCol w="2017139">
                  <a:extLst>
                    <a:ext uri="{9D8B030D-6E8A-4147-A177-3AD203B41FA5}">
                      <a16:colId xmlns:a16="http://schemas.microsoft.com/office/drawing/2014/main" val="716127261"/>
                    </a:ext>
                  </a:extLst>
                </a:gridCol>
                <a:gridCol w="7178703">
                  <a:extLst>
                    <a:ext uri="{9D8B030D-6E8A-4147-A177-3AD203B41FA5}">
                      <a16:colId xmlns:a16="http://schemas.microsoft.com/office/drawing/2014/main" val="2845442671"/>
                    </a:ext>
                  </a:extLst>
                </a:gridCol>
              </a:tblGrid>
              <a:tr h="658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우선</a:t>
                      </a:r>
                      <a:endParaRPr lang="ko-KR" sz="1600" b="1" i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페이지 구분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14417"/>
                  </a:ext>
                </a:extLst>
              </a:tr>
              <a:tr h="658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Menu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 </a:t>
                      </a:r>
                      <a:r>
                        <a:rPr lang="af-ZA" sz="1600" b="1" i="0" err="1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Depth</a:t>
                      </a:r>
                      <a:endParaRPr lang="af-ZA" sz="1600" b="1" i="0">
                        <a:effectLst/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212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6006C9-15C6-7146-AAFE-476E2B2E3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1157"/>
              </p:ext>
            </p:extLst>
          </p:nvPr>
        </p:nvGraphicFramePr>
        <p:xfrm>
          <a:off x="687600" y="6751321"/>
          <a:ext cx="16916400" cy="189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2219146392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501634207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2119246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906624026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440005103"/>
                    </a:ext>
                  </a:extLst>
                </a:gridCol>
                <a:gridCol w="7178400">
                  <a:extLst>
                    <a:ext uri="{9D8B030D-6E8A-4147-A177-3AD203B41FA5}">
                      <a16:colId xmlns:a16="http://schemas.microsoft.com/office/drawing/2014/main" val="2371047346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키워드가 포함된 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서비스 내 검색 키워드가 포함된 </a:t>
                      </a:r>
                      <a:r>
                        <a:rPr lang="ko-KR" altLang="en-US" sz="1600" b="0" i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게시글</a:t>
                      </a:r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878487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계정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프로필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서비스 내 검색 키워드가 포함된 계정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564413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태그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해시 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서비스 내 검색 키워드가 포함된 해시 태그 글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06459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3C60649-923F-CA45-9BF5-F23BFD984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49152"/>
              </p:ext>
            </p:extLst>
          </p:nvPr>
        </p:nvGraphicFramePr>
        <p:xfrm>
          <a:off x="684000" y="2963520"/>
          <a:ext cx="16921746" cy="3780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218">
                  <a:extLst>
                    <a:ext uri="{9D8B030D-6E8A-4147-A177-3AD203B41FA5}">
                      <a16:colId xmlns:a16="http://schemas.microsoft.com/office/drawing/2014/main" val="2907840931"/>
                    </a:ext>
                  </a:extLst>
                </a:gridCol>
                <a:gridCol w="2667600">
                  <a:extLst>
                    <a:ext uri="{9D8B030D-6E8A-4147-A177-3AD203B41FA5}">
                      <a16:colId xmlns:a16="http://schemas.microsoft.com/office/drawing/2014/main" val="2864133196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98297366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600764819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160104371"/>
                    </a:ext>
                  </a:extLst>
                </a:gridCol>
                <a:gridCol w="7179928">
                  <a:extLst>
                    <a:ext uri="{9D8B030D-6E8A-4147-A177-3AD203B41FA5}">
                      <a16:colId xmlns:a16="http://schemas.microsoft.com/office/drawing/2014/main" val="3431019673"/>
                    </a:ext>
                  </a:extLst>
                </a:gridCol>
              </a:tblGrid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팔로우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나를 팔로우 한 사람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상대 프로필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>
                          <a:effectLst/>
                        </a:rPr>
                        <a:t>나를 팔로우 한 사람 프로필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557360"/>
                  </a:ext>
                </a:extLst>
              </a:tr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나도 팔로우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>
                          <a:effectLst/>
                        </a:rPr>
                        <a:t>나도 팔로우 하기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11672"/>
                  </a:ext>
                </a:extLst>
              </a:tr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내 </a:t>
                      </a:r>
                      <a:r>
                        <a:rPr lang="ko-KR" altLang="en-US" sz="1600" b="0" err="1">
                          <a:effectLst/>
                        </a:rPr>
                        <a:t>게시글의</a:t>
                      </a:r>
                      <a:r>
                        <a:rPr lang="ko-KR" altLang="en-US" sz="1600" b="0">
                          <a:effectLst/>
                        </a:rPr>
                        <a:t> 좋아요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err="1">
                          <a:effectLst/>
                        </a:rPr>
                        <a:t>좋아요가</a:t>
                      </a:r>
                      <a:r>
                        <a:rPr lang="ko-KR" altLang="en-US" sz="1600" b="0">
                          <a:effectLst/>
                        </a:rPr>
                        <a:t> 눌린 내 글 알림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494433"/>
                  </a:ext>
                </a:extLst>
              </a:tr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댓글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내 </a:t>
                      </a:r>
                      <a:r>
                        <a:rPr lang="ko-KR" altLang="en-US" sz="1600" b="0" err="1">
                          <a:effectLst/>
                        </a:rPr>
                        <a:t>게시글의</a:t>
                      </a:r>
                      <a:r>
                        <a:rPr lang="ko-KR" altLang="en-US" sz="1600" b="0">
                          <a:effectLst/>
                        </a:rPr>
                        <a:t> 댓글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>
                          <a:effectLst/>
                        </a:rPr>
                        <a:t>새로 달린 댓글 알림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508604"/>
                  </a:ext>
                </a:extLst>
              </a:tr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채팅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채팅 목록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채팅 목록 전체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>
                          <a:effectLst/>
                        </a:rPr>
                        <a:t>진행중인 채팅 전체 목록 조회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638194"/>
                  </a:ext>
                </a:extLst>
              </a:tr>
              <a:tr h="630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>
                          <a:effectLst/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1</a:t>
                      </a:r>
                    </a:p>
                  </a:txBody>
                  <a:tcPr anchor="ctr">
                    <a:solidFill>
                      <a:srgbClr val="DE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>
                          <a:effectLst/>
                        </a:rPr>
                        <a:t>채팅 방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>
                          <a:effectLst/>
                        </a:rPr>
                        <a:t> 채팅 방 기능</a:t>
                      </a:r>
                      <a:endParaRPr lang="ko-KR" altLang="en-US" sz="1600" b="0" i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52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12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342902"/>
            <a:ext cx="1524000" cy="88180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33401" y="125530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주요 기능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15F01-6BDE-F249-8741-7A19B8967BAE}"/>
              </a:ext>
            </a:extLst>
          </p:cNvPr>
          <p:cNvSpPr txBox="1"/>
          <p:nvPr/>
        </p:nvSpPr>
        <p:spPr>
          <a:xfrm>
            <a:off x="17686635" y="9728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</a:t>
            </a:r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CC38EA8-7CE3-461C-8447-2BAFAD53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38" y="2483192"/>
            <a:ext cx="1261149" cy="1261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52433F-B4C5-46FF-A6B5-65B3F69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204" y="2561141"/>
            <a:ext cx="1414301" cy="14143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0B3EDC-7381-4205-8E78-9BDCC60BB9A7}"/>
              </a:ext>
            </a:extLst>
          </p:cNvPr>
          <p:cNvSpPr/>
          <p:nvPr/>
        </p:nvSpPr>
        <p:spPr>
          <a:xfrm>
            <a:off x="888289" y="2632092"/>
            <a:ext cx="4569164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회원 관리 </a:t>
            </a:r>
            <a:r>
              <a:rPr lang="en-US" altLang="ko-KR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인증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F5B846-21B4-4829-A184-5EFF8D6F3876}"/>
              </a:ext>
            </a:extLst>
          </p:cNvPr>
          <p:cNvSpPr/>
          <p:nvPr/>
        </p:nvSpPr>
        <p:spPr>
          <a:xfrm>
            <a:off x="912323" y="6823207"/>
            <a:ext cx="3195842" cy="21032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소셜 피드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팔로우 추천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BE84ED-84BA-42B8-A523-C0B414E0C95A}"/>
              </a:ext>
            </a:extLst>
          </p:cNvPr>
          <p:cNvSpPr/>
          <p:nvPr/>
        </p:nvSpPr>
        <p:spPr>
          <a:xfrm>
            <a:off x="13157125" y="2479422"/>
            <a:ext cx="3299549" cy="141333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</a:t>
            </a:r>
            <a:r>
              <a:rPr lang="en-US" altLang="ko-KR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1:1 </a:t>
            </a: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</a:t>
            </a:r>
            <a:r>
              <a:rPr lang="en-US" altLang="ko-KR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 기능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4434F77-24CA-4BC8-A1DC-6DB47D0E0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657" y="4037432"/>
            <a:ext cx="2558816" cy="40823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D09893-C5FC-49A8-8EEE-46EDE61AE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4288" y="6823207"/>
            <a:ext cx="1440890" cy="1437260"/>
          </a:xfrm>
          <a:prstGeom prst="rect">
            <a:avLst/>
          </a:prstGeom>
        </p:spPr>
      </p:pic>
      <p:pic>
        <p:nvPicPr>
          <p:cNvPr id="33" name="그래픽 32" descr="선 화살표 시계 반대 방향 곡선">
            <a:extLst>
              <a:ext uri="{FF2B5EF4-FFF2-40B4-BE49-F238E27FC236}">
                <a16:creationId xmlns:a16="http://schemas.microsoft.com/office/drawing/2014/main" id="{701AA01F-4BD9-4EF0-BEF9-C10D89883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58539">
            <a:off x="6272267" y="3461322"/>
            <a:ext cx="1113757" cy="1113757"/>
          </a:xfrm>
          <a:prstGeom prst="rect">
            <a:avLst/>
          </a:prstGeom>
        </p:spPr>
      </p:pic>
      <p:pic>
        <p:nvPicPr>
          <p:cNvPr id="35" name="그래픽 34" descr="선 화살표 시계 반대 방향 곡선">
            <a:extLst>
              <a:ext uri="{FF2B5EF4-FFF2-40B4-BE49-F238E27FC236}">
                <a16:creationId xmlns:a16="http://schemas.microsoft.com/office/drawing/2014/main" id="{F4A78D0D-F95C-4847-B409-08F74FEB9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47795">
            <a:off x="10221676" y="6392000"/>
            <a:ext cx="1113401" cy="1113401"/>
          </a:xfrm>
          <a:prstGeom prst="rect">
            <a:avLst/>
          </a:prstGeom>
        </p:spPr>
      </p:pic>
      <p:pic>
        <p:nvPicPr>
          <p:cNvPr id="36" name="그래픽 35" descr="선 화살표 시계 반대 방향 곡선">
            <a:extLst>
              <a:ext uri="{FF2B5EF4-FFF2-40B4-BE49-F238E27FC236}">
                <a16:creationId xmlns:a16="http://schemas.microsoft.com/office/drawing/2014/main" id="{8889FFE4-2EDE-46AC-A73C-E49860601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790845">
            <a:off x="5844661" y="6468124"/>
            <a:ext cx="1145134" cy="114513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606DEC-1D5A-4306-813C-AC276634217E}"/>
              </a:ext>
            </a:extLst>
          </p:cNvPr>
          <p:cNvSpPr/>
          <p:nvPr/>
        </p:nvSpPr>
        <p:spPr>
          <a:xfrm>
            <a:off x="13453931" y="7123195"/>
            <a:ext cx="45691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검색</a:t>
            </a:r>
            <a:endParaRPr lang="en-US" altLang="ko-KR" sz="30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BD4B0-EF27-4840-9E45-A9C31636E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646" y="6793627"/>
            <a:ext cx="1551063" cy="1507858"/>
          </a:xfrm>
          <a:prstGeom prst="rect">
            <a:avLst/>
          </a:prstGeom>
        </p:spPr>
      </p:pic>
      <p:pic>
        <p:nvPicPr>
          <p:cNvPr id="19" name="그래픽 18" descr="선 화살표 시계 반대 방향 곡선">
            <a:extLst>
              <a:ext uri="{FF2B5EF4-FFF2-40B4-BE49-F238E27FC236}">
                <a16:creationId xmlns:a16="http://schemas.microsoft.com/office/drawing/2014/main" id="{E92774D0-CE00-479F-8F9B-689F66223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088939">
            <a:off x="9669644" y="3429540"/>
            <a:ext cx="1130913" cy="11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342900"/>
            <a:ext cx="1524000" cy="88180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r>
              <a:rPr lang="en-US" altLang="ko-KR" sz="6600" b="1" kern="0">
                <a:solidFill>
                  <a:srgbClr val="000000"/>
                </a:solidFill>
                <a:latin typeface="Futura Bk BT"/>
                <a:ea typeface="맑은 고딕"/>
                <a:cs typeface="DungGeunMo" panose="020B0500000000000000" pitchFamily="34" charset="-127"/>
              </a:rPr>
              <a:t>03</a:t>
            </a:r>
            <a:endParaRPr lang="en-US" sz="6600" b="1"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5F5FB-F7A1-F14E-A54F-ACF0E29232FE}"/>
              </a:ext>
            </a:extLst>
          </p:cNvPr>
          <p:cNvSpPr txBox="1"/>
          <p:nvPr/>
        </p:nvSpPr>
        <p:spPr>
          <a:xfrm>
            <a:off x="533400" y="1255301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kern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DungGeunMo" panose="020B0500000000000000" pitchFamily="34" charset="-127"/>
              </a:rPr>
              <a:t>화면 설계</a:t>
            </a:r>
            <a:endParaRPr kumimoji="1" lang="ko-Kore-KR" altLang="en-US" sz="32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E2F1D91-5DBA-C443-898C-8C18B5537F01}"/>
              </a:ext>
            </a:extLst>
          </p:cNvPr>
          <p:cNvSpPr txBox="1"/>
          <p:nvPr/>
        </p:nvSpPr>
        <p:spPr>
          <a:xfrm>
            <a:off x="533400" y="1894201"/>
            <a:ext cx="6851072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/>
                <a:ea typeface="NanumSquareOTF_ac Bold"/>
              </a:rPr>
              <a:t>✔️ 회원가입 </a:t>
            </a:r>
            <a:r>
              <a:rPr lang="en-US" altLang="ko-KR" sz="3200" b="1">
                <a:latin typeface="NanumSquareOTF_ac Bold"/>
                <a:ea typeface="NanumSquareOTF_ac Bold"/>
              </a:rPr>
              <a:t>/</a:t>
            </a:r>
            <a:r>
              <a:rPr lang="ko-KR" altLang="en-US" sz="3200" b="1">
                <a:latin typeface="NanumSquareOTF_ac Bold"/>
                <a:ea typeface="NanumSquareOTF_ac Bold"/>
              </a:rPr>
              <a:t> 로그인</a:t>
            </a:r>
            <a:endParaRPr lang="en-US" sz="2800">
              <a:latin typeface="NanumSquareOTF_ac Bold"/>
              <a:ea typeface="NanumSquareOTF_ac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1D17C2-72B5-D444-85B0-E81CF1DCDF7E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/>
              <a:t>3</a:t>
            </a:r>
            <a:endParaRPr kumimoji="1" lang="ko-Kore-KR" altLang="en-US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1638E23-A692-824D-8574-D9386A6A3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63" y="2748052"/>
            <a:ext cx="3161835" cy="6531816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8CDCC66-E38F-C44A-8FFB-88B97501D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36" y="2748051"/>
            <a:ext cx="3182382" cy="6503128"/>
          </a:xfrm>
          <a:prstGeom prst="rect">
            <a:avLst/>
          </a:prstGeom>
        </p:spPr>
      </p:pic>
      <p:pic>
        <p:nvPicPr>
          <p:cNvPr id="38" name="그림 37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4235DF5F-3DFD-7142-9550-2866A0633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56" y="2748051"/>
            <a:ext cx="3167429" cy="6503128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94EF5F9E-3952-0947-AAB1-31B0135AD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23" y="2748051"/>
            <a:ext cx="3171460" cy="65318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B68F06C-57F3-B344-9889-C3D2F150B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4" y="2748052"/>
            <a:ext cx="3186251" cy="6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6107EF-7B13-5D49-90BD-565CABE2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9" y="2178554"/>
            <a:ext cx="3188926" cy="66006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B8DC06-20F9-DC44-B4E8-76284BA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8" y="2173779"/>
            <a:ext cx="3175001" cy="6572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A0CEB1-EC79-3141-B811-341A49D0E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181" y="2173780"/>
            <a:ext cx="3175000" cy="6530240"/>
          </a:xfrm>
          <a:prstGeom prst="rect">
            <a:avLst/>
          </a:prstGeom>
        </p:spPr>
      </p:pic>
      <p:pic>
        <p:nvPicPr>
          <p:cNvPr id="13" name="그림 12" descr="텍스트, 모니터, 검은색, 전자기기이(가) 표시된 사진&#10;&#10;자동 생성된 설명">
            <a:extLst>
              <a:ext uri="{FF2B5EF4-FFF2-40B4-BE49-F238E27FC236}">
                <a16:creationId xmlns:a16="http://schemas.microsoft.com/office/drawing/2014/main" id="{D11AF664-4682-9748-8B03-C6F1F6180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350" y="2173779"/>
            <a:ext cx="3175000" cy="65311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0ECD1D-6BE7-0948-BE56-9BDB22B06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985" y="3545380"/>
            <a:ext cx="3179196" cy="5158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042643-AD10-1143-A78E-46B31F4F24A8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/>
              <a:t>4</a:t>
            </a:r>
            <a:endParaRPr kumimoji="1" lang="ko-Kore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689ACC-D877-2C4D-B0FF-74B35F3A5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237" y="2197637"/>
            <a:ext cx="3165748" cy="134774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ADB3D2-9F3F-1746-A99F-EC29B7667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51" y="2173779"/>
            <a:ext cx="3233521" cy="6600659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D6E996D5-1F64-4A94-A084-2608B09589ED}"/>
              </a:ext>
            </a:extLst>
          </p:cNvPr>
          <p:cNvSpPr txBox="1"/>
          <p:nvPr/>
        </p:nvSpPr>
        <p:spPr>
          <a:xfrm>
            <a:off x="847689" y="1228421"/>
            <a:ext cx="6851072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/>
                <a:ea typeface="NanumSquareOTF_ac Bold"/>
              </a:rPr>
              <a:t>✔️ 게시글 작성</a:t>
            </a:r>
            <a:endParaRPr lang="en-US" sz="2800">
              <a:latin typeface="NanumSquareOTF_ac Bold"/>
              <a:ea typeface="NanumSquareOTF_ac Bold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CC4A6FA8-BEAA-4B50-88E1-B4E4E1A52E68}"/>
              </a:ext>
            </a:extLst>
          </p:cNvPr>
          <p:cNvSpPr txBox="1"/>
          <p:nvPr/>
        </p:nvSpPr>
        <p:spPr>
          <a:xfrm>
            <a:off x="10668009" y="1228421"/>
            <a:ext cx="6851072" cy="7997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/>
                <a:ea typeface="NanumSquareOTF_ac Bold"/>
              </a:rPr>
              <a:t>✔️ 피드</a:t>
            </a:r>
            <a:endParaRPr lang="en-US" sz="2800">
              <a:latin typeface="NanumSquareOTF_ac Bold"/>
              <a:ea typeface="NanumSquareOTF_ac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5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2">
            <a:extLst>
              <a:ext uri="{FF2B5EF4-FFF2-40B4-BE49-F238E27FC236}">
                <a16:creationId xmlns:a16="http://schemas.microsoft.com/office/drawing/2014/main" id="{0D03B2ED-0310-1140-AB41-7BC423EC8DCD}"/>
              </a:ext>
            </a:extLst>
          </p:cNvPr>
          <p:cNvSpPr txBox="1"/>
          <p:nvPr/>
        </p:nvSpPr>
        <p:spPr>
          <a:xfrm>
            <a:off x="1524000" y="1562100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ko-Kore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프로필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8" name="Object 2">
            <a:extLst>
              <a:ext uri="{FF2B5EF4-FFF2-40B4-BE49-F238E27FC236}">
                <a16:creationId xmlns:a16="http://schemas.microsoft.com/office/drawing/2014/main" id="{509C6499-6D1E-8B48-8219-4B3326A5C34C}"/>
              </a:ext>
            </a:extLst>
          </p:cNvPr>
          <p:cNvSpPr txBox="1"/>
          <p:nvPr/>
        </p:nvSpPr>
        <p:spPr>
          <a:xfrm>
            <a:off x="6045278" y="1580893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ko-Kore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E62CD148-4842-4347-A6D7-A9BBF6E6774E}"/>
              </a:ext>
            </a:extLst>
          </p:cNvPr>
          <p:cNvGrpSpPr/>
          <p:nvPr/>
        </p:nvGrpSpPr>
        <p:grpSpPr>
          <a:xfrm>
            <a:off x="1524000" y="2628900"/>
            <a:ext cx="3374270" cy="5860544"/>
            <a:chOff x="818946" y="510325"/>
            <a:chExt cx="3374270" cy="5860544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8A906FF-4C07-1641-9A20-7E4E229AD4F5}"/>
                </a:ext>
              </a:extLst>
            </p:cNvPr>
            <p:cNvSpPr/>
            <p:nvPr/>
          </p:nvSpPr>
          <p:spPr>
            <a:xfrm>
              <a:off x="81894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6D9DF93-0A3D-C948-8210-9EA260C8CFF8}"/>
                </a:ext>
              </a:extLst>
            </p:cNvPr>
            <p:cNvSpPr txBox="1"/>
            <p:nvPr/>
          </p:nvSpPr>
          <p:spPr>
            <a:xfrm>
              <a:off x="1009469" y="66414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김예진</a:t>
              </a:r>
            </a:p>
          </p:txBody>
        </p:sp>
        <p:pic>
          <p:nvPicPr>
            <p:cNvPr id="171" name="그림 170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E523D198-C9AF-EF41-88E4-A4FA15EB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131" y="1185692"/>
              <a:ext cx="569757" cy="568238"/>
            </a:xfrm>
            <a:prstGeom prst="ellipse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22C0126-752F-AC41-B335-4731E5CC89D7}"/>
                </a:ext>
              </a:extLst>
            </p:cNvPr>
            <p:cNvSpPr txBox="1"/>
            <p:nvPr/>
          </p:nvSpPr>
          <p:spPr>
            <a:xfrm>
              <a:off x="2019411" y="118100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/>
                <a:t>1</a:t>
              </a:r>
              <a:r>
                <a:rPr kumimoji="1" lang="en-US" altLang="ko-KR" sz="1200"/>
                <a:t>0</a:t>
              </a:r>
              <a:endParaRPr kumimoji="1" lang="ko-Kore-KR" altLang="en-US" sz="120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7EA42A5-742A-7448-B06E-B7129C9B070E}"/>
                </a:ext>
              </a:extLst>
            </p:cNvPr>
            <p:cNvSpPr txBox="1"/>
            <p:nvPr/>
          </p:nvSpPr>
          <p:spPr>
            <a:xfrm>
              <a:off x="2730008" y="119281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/>
                <a:t>1</a:t>
              </a:r>
              <a:r>
                <a:rPr kumimoji="1" lang="en-US" altLang="ko-KR" sz="1200"/>
                <a:t>0</a:t>
              </a:r>
              <a:endParaRPr kumimoji="1" lang="ko-Kore-KR" altLang="en-US" sz="12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6E8E0C9-5BAC-D549-8770-5B3420F0CEA5}"/>
                </a:ext>
              </a:extLst>
            </p:cNvPr>
            <p:cNvSpPr txBox="1"/>
            <p:nvPr/>
          </p:nvSpPr>
          <p:spPr>
            <a:xfrm>
              <a:off x="3440605" y="119281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/>
                <a:t>1</a:t>
              </a:r>
              <a:r>
                <a:rPr kumimoji="1" lang="en-US" altLang="ko-KR" sz="1200"/>
                <a:t>0</a:t>
              </a:r>
              <a:endParaRPr kumimoji="1" lang="ko-Kore-KR" altLang="en-US" sz="120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F79E7BE-6922-5641-9A27-930BEF7E8B5E}"/>
                </a:ext>
              </a:extLst>
            </p:cNvPr>
            <p:cNvSpPr txBox="1"/>
            <p:nvPr/>
          </p:nvSpPr>
          <p:spPr>
            <a:xfrm>
              <a:off x="1860498" y="145800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게시글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E4658C0-A18B-A042-B067-0C2E66019DA8}"/>
                </a:ext>
              </a:extLst>
            </p:cNvPr>
            <p:cNvSpPr txBox="1"/>
            <p:nvPr/>
          </p:nvSpPr>
          <p:spPr>
            <a:xfrm>
              <a:off x="2577722" y="146471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팔로워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40142FC-A392-1D42-90CD-DC00F58B7B41}"/>
                </a:ext>
              </a:extLst>
            </p:cNvPr>
            <p:cNvSpPr txBox="1"/>
            <p:nvPr/>
          </p:nvSpPr>
          <p:spPr>
            <a:xfrm>
              <a:off x="3288319" y="146471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팔로잉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43E377C-EA2B-9D47-9EA6-922339CA9717}"/>
                </a:ext>
              </a:extLst>
            </p:cNvPr>
            <p:cNvSpPr txBox="1"/>
            <p:nvPr/>
          </p:nvSpPr>
          <p:spPr>
            <a:xfrm>
              <a:off x="1009469" y="2300124"/>
              <a:ext cx="29963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안녕하세요 안드로이드 개발자 김예진입니다</a:t>
              </a:r>
              <a:r>
                <a:rPr kumimoji="1" lang="en-US" altLang="ko-Kore-KR" sz="1100"/>
                <a:t>.</a:t>
              </a:r>
              <a:endParaRPr kumimoji="1" lang="ko-Kore-KR" altLang="en-US" sz="110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8BD12BC-DB7C-5747-9710-B738E3F4F77A}"/>
                </a:ext>
              </a:extLst>
            </p:cNvPr>
            <p:cNvSpPr txBox="1"/>
            <p:nvPr/>
          </p:nvSpPr>
          <p:spPr>
            <a:xfrm>
              <a:off x="1029131" y="1869237"/>
              <a:ext cx="13227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>
                  <a:hlinkClick r:id="rId3"/>
                </a:rPr>
                <a:t>www.yejinblog.com</a:t>
              </a:r>
              <a:endParaRPr kumimoji="1" lang="en-US" altLang="ko-Kore-KR" sz="1100"/>
            </a:p>
            <a:p>
              <a:r>
                <a:rPr kumimoji="1" lang="en-US" altLang="ko-Kore-KR" sz="1100" err="1"/>
                <a:t>www.yejingit.com</a:t>
              </a:r>
              <a:endParaRPr kumimoji="1" lang="ko-Kore-KR" altLang="en-US" sz="1100"/>
            </a:p>
          </p:txBody>
        </p:sp>
        <p:pic>
          <p:nvPicPr>
            <p:cNvPr id="180" name="그래픽 179" descr="연필 단색으로 채워진">
              <a:extLst>
                <a:ext uri="{FF2B5EF4-FFF2-40B4-BE49-F238E27FC236}">
                  <a16:creationId xmlns:a16="http://schemas.microsoft.com/office/drawing/2014/main" id="{F2B56835-78C8-DA45-A1A3-E57ACA65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2841" y="656151"/>
              <a:ext cx="333637" cy="333637"/>
            </a:xfrm>
            <a:prstGeom prst="rect">
              <a:avLst/>
            </a:prstGeom>
          </p:spPr>
        </p:pic>
        <p:pic>
          <p:nvPicPr>
            <p:cNvPr id="181" name="그래픽 180" descr="단일 톱니바퀴 단색으로 채워진">
              <a:extLst>
                <a:ext uri="{FF2B5EF4-FFF2-40B4-BE49-F238E27FC236}">
                  <a16:creationId xmlns:a16="http://schemas.microsoft.com/office/drawing/2014/main" id="{F4CD8D97-EA9F-024D-93E9-4284A27E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6143" y="680320"/>
              <a:ext cx="294044" cy="294044"/>
            </a:xfrm>
            <a:prstGeom prst="rect">
              <a:avLst/>
            </a:prstGeom>
          </p:spPr>
        </p:pic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6FE839D8-B71C-9144-BC54-E48FE7C8D69A}"/>
                </a:ext>
              </a:extLst>
            </p:cNvPr>
            <p:cNvSpPr/>
            <p:nvPr/>
          </p:nvSpPr>
          <p:spPr>
            <a:xfrm>
              <a:off x="818946" y="2858539"/>
              <a:ext cx="3374265" cy="1288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941766F-3C7D-EA4D-89A9-D7874928130C}"/>
                </a:ext>
              </a:extLst>
            </p:cNvPr>
            <p:cNvSpPr/>
            <p:nvPr/>
          </p:nvSpPr>
          <p:spPr>
            <a:xfrm>
              <a:off x="818951" y="4416192"/>
              <a:ext cx="3374265" cy="13109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6AB2F73-05A8-AE4E-83A6-E84858F0760A}"/>
                </a:ext>
              </a:extLst>
            </p:cNvPr>
            <p:cNvSpPr txBox="1"/>
            <p:nvPr/>
          </p:nvSpPr>
          <p:spPr>
            <a:xfrm>
              <a:off x="1926117" y="3277690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아이템</a:t>
              </a:r>
              <a:r>
                <a:rPr kumimoji="1" lang="en-US" altLang="ko-Kore-KR"/>
                <a:t>1</a:t>
              </a:r>
              <a:endParaRPr kumimoji="1" lang="ko-Kore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0B612B9-8336-CA42-9875-EE8ECD28EE46}"/>
                </a:ext>
              </a:extLst>
            </p:cNvPr>
            <p:cNvSpPr txBox="1"/>
            <p:nvPr/>
          </p:nvSpPr>
          <p:spPr>
            <a:xfrm>
              <a:off x="1926117" y="4973154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아이템</a:t>
              </a:r>
              <a:r>
                <a:rPr kumimoji="1" lang="en-US" altLang="ko-KR"/>
                <a:t>2</a:t>
              </a:r>
              <a:endParaRPr kumimoji="1" lang="ko-Kore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2D39333-08F1-734F-8711-2C12F3D1C2D0}"/>
                </a:ext>
              </a:extLst>
            </p:cNvPr>
            <p:cNvSpPr/>
            <p:nvPr/>
          </p:nvSpPr>
          <p:spPr>
            <a:xfrm>
              <a:off x="818946" y="5741070"/>
              <a:ext cx="3374265" cy="5926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9" name="그래픽 188" descr="사용자 윤곽선">
              <a:extLst>
                <a:ext uri="{FF2B5EF4-FFF2-40B4-BE49-F238E27FC236}">
                  <a16:creationId xmlns:a16="http://schemas.microsoft.com/office/drawing/2014/main" id="{B3E5D602-4749-E547-AA1D-4C733C0E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4608" y="5830019"/>
              <a:ext cx="457200" cy="457200"/>
            </a:xfrm>
            <a:prstGeom prst="rect">
              <a:avLst/>
            </a:prstGeom>
          </p:spPr>
        </p:pic>
        <p:pic>
          <p:nvPicPr>
            <p:cNvPr id="190" name="그래픽 189" descr="주택 윤곽선">
              <a:extLst>
                <a:ext uri="{FF2B5EF4-FFF2-40B4-BE49-F238E27FC236}">
                  <a16:creationId xmlns:a16="http://schemas.microsoft.com/office/drawing/2014/main" id="{A8DC67B2-FB88-FC4B-BB97-1E34278D7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0360" y="5833825"/>
              <a:ext cx="439514" cy="439514"/>
            </a:xfrm>
            <a:prstGeom prst="rect">
              <a:avLst/>
            </a:prstGeom>
          </p:spPr>
        </p:pic>
        <p:pic>
          <p:nvPicPr>
            <p:cNvPr id="191" name="그래픽 190" descr="말풍선 윤곽선">
              <a:extLst>
                <a:ext uri="{FF2B5EF4-FFF2-40B4-BE49-F238E27FC236}">
                  <a16:creationId xmlns:a16="http://schemas.microsoft.com/office/drawing/2014/main" id="{FED869CD-817F-FA49-AFC9-3FA3DFAB4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98356" y="5789209"/>
              <a:ext cx="581660" cy="581660"/>
            </a:xfrm>
            <a:prstGeom prst="rect">
              <a:avLst/>
            </a:prstGeom>
          </p:spPr>
        </p:pic>
        <p:pic>
          <p:nvPicPr>
            <p:cNvPr id="192" name="그림 191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9E5BE008-7F67-DC46-9EA8-EE0858F2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0066" y="5798684"/>
              <a:ext cx="477747" cy="476473"/>
            </a:xfrm>
            <a:prstGeom prst="ellipse">
              <a:avLst/>
            </a:prstGeom>
          </p:spPr>
        </p:pic>
        <p:pic>
          <p:nvPicPr>
            <p:cNvPr id="193" name="그래픽 192" descr="산 윤곽선">
              <a:extLst>
                <a:ext uri="{FF2B5EF4-FFF2-40B4-BE49-F238E27FC236}">
                  <a16:creationId xmlns:a16="http://schemas.microsoft.com/office/drawing/2014/main" id="{512022C9-B3BE-9543-B4C7-092B7E7B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87933" y="5799169"/>
              <a:ext cx="439514" cy="4395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4CA4C7-7176-594A-A23D-4539933D9192}"/>
              </a:ext>
            </a:extLst>
          </p:cNvPr>
          <p:cNvGrpSpPr/>
          <p:nvPr/>
        </p:nvGrpSpPr>
        <p:grpSpPr>
          <a:xfrm>
            <a:off x="6079964" y="2628900"/>
            <a:ext cx="3398754" cy="5837350"/>
            <a:chOff x="813146" y="510325"/>
            <a:chExt cx="3398754" cy="5837350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2CD8DEF-6231-C248-A769-052A921B4971}"/>
                </a:ext>
              </a:extLst>
            </p:cNvPr>
            <p:cNvSpPr/>
            <p:nvPr/>
          </p:nvSpPr>
          <p:spPr>
            <a:xfrm>
              <a:off x="81894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4A3DC79-79F7-2B47-87AB-E9D3638C2360}"/>
                </a:ext>
              </a:extLst>
            </p:cNvPr>
            <p:cNvCxnSpPr/>
            <p:nvPr/>
          </p:nvCxnSpPr>
          <p:spPr>
            <a:xfrm>
              <a:off x="818946" y="1119923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그림 19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64688F-4E61-8142-B15F-518D5F17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41773" y="612815"/>
              <a:ext cx="2812342" cy="378493"/>
            </a:xfrm>
            <a:prstGeom prst="rect">
              <a:avLst/>
            </a:prstGeom>
          </p:spPr>
        </p:pic>
        <p:pic>
          <p:nvPicPr>
            <p:cNvPr id="196" name="그래픽 195" descr="닫기 윤곽선">
              <a:extLst>
                <a:ext uri="{FF2B5EF4-FFF2-40B4-BE49-F238E27FC236}">
                  <a16:creationId xmlns:a16="http://schemas.microsoft.com/office/drawing/2014/main" id="{3CEB038C-9DD3-104F-AF45-9418A36C1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8475" y="670177"/>
              <a:ext cx="263769" cy="263769"/>
            </a:xfrm>
            <a:prstGeom prst="rect">
              <a:avLst/>
            </a:prstGeom>
          </p:spPr>
        </p:pic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851AE075-40B2-AC44-8601-91BF0D6B594B}"/>
                </a:ext>
              </a:extLst>
            </p:cNvPr>
            <p:cNvCxnSpPr/>
            <p:nvPr/>
          </p:nvCxnSpPr>
          <p:spPr>
            <a:xfrm>
              <a:off x="818946" y="1127387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15349C84-2382-E846-977E-78231F036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946" y="1502208"/>
              <a:ext cx="339295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B98E4FF-630C-6947-AA44-4B0968DC21DD}"/>
                </a:ext>
              </a:extLst>
            </p:cNvPr>
            <p:cNvSpPr txBox="1"/>
            <p:nvPr/>
          </p:nvSpPr>
          <p:spPr>
            <a:xfrm>
              <a:off x="1153502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계정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96410FA-3CD6-4349-8FE7-8AF345074319}"/>
                </a:ext>
              </a:extLst>
            </p:cNvPr>
            <p:cNvSpPr txBox="1"/>
            <p:nvPr/>
          </p:nvSpPr>
          <p:spPr>
            <a:xfrm>
              <a:off x="2129617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피드</a:t>
              </a:r>
            </a:p>
          </p:txBody>
        </p: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373EB377-A317-3A4F-9C15-4239D743B211}"/>
                </a:ext>
              </a:extLst>
            </p:cNvPr>
            <p:cNvCxnSpPr>
              <a:cxnSpLocks/>
            </p:cNvCxnSpPr>
            <p:nvPr/>
          </p:nvCxnSpPr>
          <p:spPr>
            <a:xfrm>
              <a:off x="813146" y="1485062"/>
              <a:ext cx="1025988" cy="51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466B713-13DB-FF4B-B9F3-953428C1234B}"/>
                </a:ext>
              </a:extLst>
            </p:cNvPr>
            <p:cNvSpPr txBox="1"/>
            <p:nvPr/>
          </p:nvSpPr>
          <p:spPr>
            <a:xfrm>
              <a:off x="3291076" y="116308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태그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2546F1D-CCDC-744E-B2B3-3AF45B4E6FAA}"/>
                </a:ext>
              </a:extLst>
            </p:cNvPr>
            <p:cNvSpPr txBox="1"/>
            <p:nvPr/>
          </p:nvSpPr>
          <p:spPr>
            <a:xfrm>
              <a:off x="1526268" y="17334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김예진</a:t>
              </a:r>
            </a:p>
          </p:txBody>
        </p:sp>
        <p:pic>
          <p:nvPicPr>
            <p:cNvPr id="204" name="그림 203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A4DDCD0C-F3E2-9D44-B431-2EE84698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09" y="1729522"/>
              <a:ext cx="417796" cy="416682"/>
            </a:xfrm>
            <a:prstGeom prst="ellipse">
              <a:avLst/>
            </a:prstGeom>
          </p:spPr>
        </p:pic>
        <p:sp>
          <p:nvSpPr>
            <p:cNvPr id="205" name="모서리가 둥근 직사각형 204">
              <a:extLst>
                <a:ext uri="{FF2B5EF4-FFF2-40B4-BE49-F238E27FC236}">
                  <a16:creationId xmlns:a16="http://schemas.microsoft.com/office/drawing/2014/main" id="{AE85349A-742F-BF4D-8CCE-3EE766A44000}"/>
                </a:ext>
              </a:extLst>
            </p:cNvPr>
            <p:cNvSpPr/>
            <p:nvPr/>
          </p:nvSpPr>
          <p:spPr>
            <a:xfrm>
              <a:off x="2928848" y="1763303"/>
              <a:ext cx="1065074" cy="37401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40735F6-65F5-5048-819B-60D0CCA3A161}"/>
                </a:ext>
              </a:extLst>
            </p:cNvPr>
            <p:cNvSpPr txBox="1"/>
            <p:nvPr/>
          </p:nvSpPr>
          <p:spPr>
            <a:xfrm>
              <a:off x="3138219" y="181180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팔로우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B7B3338-35C5-E44A-B72F-A7BD29AD23D9}"/>
                </a:ext>
              </a:extLst>
            </p:cNvPr>
            <p:cNvSpPr txBox="1"/>
            <p:nvPr/>
          </p:nvSpPr>
          <p:spPr>
            <a:xfrm>
              <a:off x="1535693" y="228324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김예진</a:t>
              </a:r>
            </a:p>
          </p:txBody>
        </p:sp>
        <p:pic>
          <p:nvPicPr>
            <p:cNvPr id="208" name="그림 207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B214101C-9617-3144-865B-6131678C7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09" y="2284303"/>
              <a:ext cx="417796" cy="416682"/>
            </a:xfrm>
            <a:prstGeom prst="ellipse">
              <a:avLst/>
            </a:prstGeom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0FDC162-B6F4-104A-ACE6-DFB699746B95}"/>
                </a:ext>
              </a:extLst>
            </p:cNvPr>
            <p:cNvSpPr txBox="1"/>
            <p:nvPr/>
          </p:nvSpPr>
          <p:spPr>
            <a:xfrm>
              <a:off x="1535693" y="289814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김예진</a:t>
              </a:r>
            </a:p>
          </p:txBody>
        </p:sp>
        <p:pic>
          <p:nvPicPr>
            <p:cNvPr id="210" name="그림 209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A9AAB172-B91D-1844-8F68-8ABA4478F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09" y="2896403"/>
              <a:ext cx="417796" cy="416682"/>
            </a:xfrm>
            <a:prstGeom prst="ellipse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A298436-C781-7D4F-A8AE-C566C9D96179}"/>
                </a:ext>
              </a:extLst>
            </p:cNvPr>
            <p:cNvSpPr txBox="1"/>
            <p:nvPr/>
          </p:nvSpPr>
          <p:spPr>
            <a:xfrm>
              <a:off x="1518892" y="349089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김예진</a:t>
              </a:r>
            </a:p>
          </p:txBody>
        </p:sp>
        <p:pic>
          <p:nvPicPr>
            <p:cNvPr id="212" name="그림 211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8D1B8B1D-A3CB-B945-99D4-1ED34780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209" y="3502209"/>
              <a:ext cx="417796" cy="416682"/>
            </a:xfrm>
            <a:prstGeom prst="ellipse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67BD348-2A52-B646-B555-92AEA9417DBB}"/>
                </a:ext>
              </a:extLst>
            </p:cNvPr>
            <p:cNvSpPr txBox="1"/>
            <p:nvPr/>
          </p:nvSpPr>
          <p:spPr>
            <a:xfrm>
              <a:off x="1518891" y="408379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김예진</a:t>
              </a:r>
            </a:p>
          </p:txBody>
        </p:sp>
        <p:pic>
          <p:nvPicPr>
            <p:cNvPr id="214" name="그림 213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0477C707-FFD0-E44D-8120-8C9D3773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209" y="4080248"/>
              <a:ext cx="417796" cy="416682"/>
            </a:xfrm>
            <a:prstGeom prst="ellipse">
              <a:avLst/>
            </a:prstGeom>
          </p:spPr>
        </p:pic>
        <p:sp>
          <p:nvSpPr>
            <p:cNvPr id="215" name="모서리가 둥근 직사각형 214">
              <a:extLst>
                <a:ext uri="{FF2B5EF4-FFF2-40B4-BE49-F238E27FC236}">
                  <a16:creationId xmlns:a16="http://schemas.microsoft.com/office/drawing/2014/main" id="{BE5BF64D-FE95-6C4E-AFF1-C2DA30FD9F7A}"/>
                </a:ext>
              </a:extLst>
            </p:cNvPr>
            <p:cNvSpPr/>
            <p:nvPr/>
          </p:nvSpPr>
          <p:spPr>
            <a:xfrm>
              <a:off x="2928848" y="2352699"/>
              <a:ext cx="1065074" cy="37401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90BEACF-875C-AA4B-87EA-F8C306156FA4}"/>
                </a:ext>
              </a:extLst>
            </p:cNvPr>
            <p:cNvSpPr txBox="1"/>
            <p:nvPr/>
          </p:nvSpPr>
          <p:spPr>
            <a:xfrm>
              <a:off x="3138219" y="240120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팔로잉</a:t>
              </a:r>
            </a:p>
          </p:txBody>
        </p:sp>
        <p:sp>
          <p:nvSpPr>
            <p:cNvPr id="217" name="모서리가 둥근 직사각형 216">
              <a:extLst>
                <a:ext uri="{FF2B5EF4-FFF2-40B4-BE49-F238E27FC236}">
                  <a16:creationId xmlns:a16="http://schemas.microsoft.com/office/drawing/2014/main" id="{1EC181F6-227B-4347-8A1B-24F620388550}"/>
                </a:ext>
              </a:extLst>
            </p:cNvPr>
            <p:cNvSpPr/>
            <p:nvPr/>
          </p:nvSpPr>
          <p:spPr>
            <a:xfrm>
              <a:off x="2928848" y="2930262"/>
              <a:ext cx="1065074" cy="37401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746E18E-51AE-5B42-A7D4-5BCFA921EFF7}"/>
                </a:ext>
              </a:extLst>
            </p:cNvPr>
            <p:cNvSpPr txBox="1"/>
            <p:nvPr/>
          </p:nvSpPr>
          <p:spPr>
            <a:xfrm>
              <a:off x="3138219" y="297876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팔로우</a:t>
              </a:r>
            </a:p>
          </p:txBody>
        </p:sp>
        <p:sp>
          <p:nvSpPr>
            <p:cNvPr id="219" name="모서리가 둥근 직사각형 218">
              <a:extLst>
                <a:ext uri="{FF2B5EF4-FFF2-40B4-BE49-F238E27FC236}">
                  <a16:creationId xmlns:a16="http://schemas.microsoft.com/office/drawing/2014/main" id="{04BAA873-8E48-154F-AF8D-4A5FE92EAACD}"/>
                </a:ext>
              </a:extLst>
            </p:cNvPr>
            <p:cNvSpPr/>
            <p:nvPr/>
          </p:nvSpPr>
          <p:spPr>
            <a:xfrm>
              <a:off x="2936506" y="3547492"/>
              <a:ext cx="1065074" cy="37401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4FDB9F9-AA0D-7042-A6FA-77BDC80A974E}"/>
                </a:ext>
              </a:extLst>
            </p:cNvPr>
            <p:cNvSpPr txBox="1"/>
            <p:nvPr/>
          </p:nvSpPr>
          <p:spPr>
            <a:xfrm>
              <a:off x="3145877" y="359599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팔로우</a:t>
              </a:r>
            </a:p>
          </p:txBody>
        </p:sp>
        <p:sp>
          <p:nvSpPr>
            <p:cNvPr id="221" name="모서리가 둥근 직사각형 220">
              <a:extLst>
                <a:ext uri="{FF2B5EF4-FFF2-40B4-BE49-F238E27FC236}">
                  <a16:creationId xmlns:a16="http://schemas.microsoft.com/office/drawing/2014/main" id="{4F222470-E56F-BF47-A6A0-7A7DFAF297B8}"/>
                </a:ext>
              </a:extLst>
            </p:cNvPr>
            <p:cNvSpPr/>
            <p:nvPr/>
          </p:nvSpPr>
          <p:spPr>
            <a:xfrm>
              <a:off x="2928848" y="4116217"/>
              <a:ext cx="1065074" cy="37401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43E0752-ED38-6640-A790-4AE2818916DB}"/>
                </a:ext>
              </a:extLst>
            </p:cNvPr>
            <p:cNvSpPr txBox="1"/>
            <p:nvPr/>
          </p:nvSpPr>
          <p:spPr>
            <a:xfrm>
              <a:off x="3138219" y="416472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/>
                <a:t>팔로우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0466E67-FEF6-0949-891F-6FC0D52B5F30}"/>
                </a:ext>
              </a:extLst>
            </p:cNvPr>
            <p:cNvSpPr txBox="1"/>
            <p:nvPr/>
          </p:nvSpPr>
          <p:spPr>
            <a:xfrm>
              <a:off x="1540102" y="1951121"/>
              <a:ext cx="14414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/>
                <a:t>#java #spring #back-end</a:t>
              </a:r>
              <a:endParaRPr kumimoji="1" lang="ko-Kore-KR" altLang="en-US" sz="10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78FB4C2-D59B-DB4C-A73C-24B7A7918459}"/>
                </a:ext>
              </a:extLst>
            </p:cNvPr>
            <p:cNvSpPr txBox="1"/>
            <p:nvPr/>
          </p:nvSpPr>
          <p:spPr>
            <a:xfrm>
              <a:off x="1561648" y="2539703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/>
                <a:t>#android # </a:t>
              </a:r>
              <a:r>
                <a:rPr kumimoji="1" lang="en-US" altLang="ko-Kore-KR" sz="1000" err="1"/>
                <a:t>kotlin</a:t>
              </a:r>
              <a:endParaRPr kumimoji="1" lang="ko-Kore-KR" altLang="en-US" sz="10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6B78461-A476-7945-88C7-3EEB1CA137E5}"/>
                </a:ext>
              </a:extLst>
            </p:cNvPr>
            <p:cNvSpPr txBox="1"/>
            <p:nvPr/>
          </p:nvSpPr>
          <p:spPr>
            <a:xfrm>
              <a:off x="1561648" y="3140265"/>
              <a:ext cx="12186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/>
                <a:t>#</a:t>
              </a:r>
              <a:r>
                <a:rPr kumimoji="1" lang="en-US" altLang="ko-Kore-KR" sz="1000" err="1"/>
                <a:t>javascript</a:t>
              </a:r>
              <a:r>
                <a:rPr kumimoji="1" lang="en-US" altLang="ko-Kore-KR" sz="1000"/>
                <a:t> #</a:t>
              </a:r>
              <a:r>
                <a:rPr kumimoji="1" lang="en-US" altLang="ko-Kore-KR" sz="1000" err="1"/>
                <a:t>node.js</a:t>
              </a:r>
              <a:endParaRPr kumimoji="1" lang="ko-Kore-KR" altLang="en-US" sz="100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277C057-EAC0-A040-A146-FAB6B4D4A662}"/>
                </a:ext>
              </a:extLst>
            </p:cNvPr>
            <p:cNvSpPr txBox="1"/>
            <p:nvPr/>
          </p:nvSpPr>
          <p:spPr>
            <a:xfrm>
              <a:off x="1532238" y="3734496"/>
              <a:ext cx="13131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/>
                <a:t>#AWS #AZURE #cloud</a:t>
              </a:r>
              <a:endParaRPr kumimoji="1" lang="ko-Kore-KR" altLang="en-US" sz="10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4FA2190-19CA-C141-AFDA-EEF77C8EC7AD}"/>
                </a:ext>
              </a:extLst>
            </p:cNvPr>
            <p:cNvSpPr txBox="1"/>
            <p:nvPr/>
          </p:nvSpPr>
          <p:spPr>
            <a:xfrm>
              <a:off x="1532238" y="4314918"/>
              <a:ext cx="10807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/>
                <a:t>#android #</a:t>
              </a:r>
              <a:r>
                <a:rPr kumimoji="1" lang="en-US" altLang="ko-Kore-KR" sz="1000" err="1"/>
                <a:t>Rxjava</a:t>
              </a:r>
              <a:endParaRPr kumimoji="1" lang="ko-Kore-KR" altLang="en-US" sz="10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55FB0-7A2A-8742-A015-41CE5B099219}"/>
              </a:ext>
            </a:extLst>
          </p:cNvPr>
          <p:cNvGrpSpPr/>
          <p:nvPr/>
        </p:nvGrpSpPr>
        <p:grpSpPr>
          <a:xfrm>
            <a:off x="9736781" y="2628900"/>
            <a:ext cx="3392954" cy="5837350"/>
            <a:chOff x="818946" y="510325"/>
            <a:chExt cx="3392954" cy="583735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5A0DC313-F8DA-C54A-9CDC-7CF0DF9D2B0B}"/>
                </a:ext>
              </a:extLst>
            </p:cNvPr>
            <p:cNvSpPr/>
            <p:nvPr/>
          </p:nvSpPr>
          <p:spPr>
            <a:xfrm>
              <a:off x="81894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29" name="직선 연결선[R] 228">
              <a:extLst>
                <a:ext uri="{FF2B5EF4-FFF2-40B4-BE49-F238E27FC236}">
                  <a16:creationId xmlns:a16="http://schemas.microsoft.com/office/drawing/2014/main" id="{29D4EAA9-6641-8243-A747-CB6E96510B3A}"/>
                </a:ext>
              </a:extLst>
            </p:cNvPr>
            <p:cNvCxnSpPr/>
            <p:nvPr/>
          </p:nvCxnSpPr>
          <p:spPr>
            <a:xfrm>
              <a:off x="818946" y="1119923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그림 2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D470F9-83B4-FE4A-BB93-4D962F55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41773" y="612815"/>
              <a:ext cx="2812342" cy="378493"/>
            </a:xfrm>
            <a:prstGeom prst="rect">
              <a:avLst/>
            </a:prstGeom>
          </p:spPr>
        </p:pic>
        <p:pic>
          <p:nvPicPr>
            <p:cNvPr id="231" name="그래픽 230" descr="닫기 윤곽선">
              <a:extLst>
                <a:ext uri="{FF2B5EF4-FFF2-40B4-BE49-F238E27FC236}">
                  <a16:creationId xmlns:a16="http://schemas.microsoft.com/office/drawing/2014/main" id="{E6916F8C-66A4-1941-9144-EBAFCCCAC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8475" y="670177"/>
              <a:ext cx="263769" cy="263769"/>
            </a:xfrm>
            <a:prstGeom prst="rect">
              <a:avLst/>
            </a:prstGeom>
          </p:spPr>
        </p:pic>
        <p:cxnSp>
          <p:nvCxnSpPr>
            <p:cNvPr id="232" name="직선 연결선[R] 231">
              <a:extLst>
                <a:ext uri="{FF2B5EF4-FFF2-40B4-BE49-F238E27FC236}">
                  <a16:creationId xmlns:a16="http://schemas.microsoft.com/office/drawing/2014/main" id="{3432CC40-3376-A943-AF1E-BEBE20F48224}"/>
                </a:ext>
              </a:extLst>
            </p:cNvPr>
            <p:cNvCxnSpPr/>
            <p:nvPr/>
          </p:nvCxnSpPr>
          <p:spPr>
            <a:xfrm>
              <a:off x="818946" y="1127387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[R] 232">
              <a:extLst>
                <a:ext uri="{FF2B5EF4-FFF2-40B4-BE49-F238E27FC236}">
                  <a16:creationId xmlns:a16="http://schemas.microsoft.com/office/drawing/2014/main" id="{4DC8945E-A0B3-3641-B491-DDD235D64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946" y="1502208"/>
              <a:ext cx="339295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24A3794-596E-4048-88A8-0912155F1528}"/>
                </a:ext>
              </a:extLst>
            </p:cNvPr>
            <p:cNvSpPr txBox="1"/>
            <p:nvPr/>
          </p:nvSpPr>
          <p:spPr>
            <a:xfrm>
              <a:off x="1153502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계정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41BFA37-E8E7-3242-A95C-949EDC087542}"/>
                </a:ext>
              </a:extLst>
            </p:cNvPr>
            <p:cNvSpPr txBox="1"/>
            <p:nvPr/>
          </p:nvSpPr>
          <p:spPr>
            <a:xfrm>
              <a:off x="2129617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피드</a:t>
              </a:r>
            </a:p>
          </p:txBody>
        </p:sp>
        <p:cxnSp>
          <p:nvCxnSpPr>
            <p:cNvPr id="236" name="직선 연결선[R] 235">
              <a:extLst>
                <a:ext uri="{FF2B5EF4-FFF2-40B4-BE49-F238E27FC236}">
                  <a16:creationId xmlns:a16="http://schemas.microsoft.com/office/drawing/2014/main" id="{E9BDAA72-B0C8-5E41-9D3D-DBABAAB32D93}"/>
                </a:ext>
              </a:extLst>
            </p:cNvPr>
            <p:cNvCxnSpPr>
              <a:cxnSpLocks/>
            </p:cNvCxnSpPr>
            <p:nvPr/>
          </p:nvCxnSpPr>
          <p:spPr>
            <a:xfrm>
              <a:off x="1910518" y="1485133"/>
              <a:ext cx="1025988" cy="51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AC6F649-173A-6649-B7D8-D88045616B20}"/>
                </a:ext>
              </a:extLst>
            </p:cNvPr>
            <p:cNvSpPr txBox="1"/>
            <p:nvPr/>
          </p:nvSpPr>
          <p:spPr>
            <a:xfrm>
              <a:off x="3291076" y="116308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태그</a:t>
              </a: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B24FE91C-228C-9948-A8F6-A99838B5152F}"/>
                </a:ext>
              </a:extLst>
            </p:cNvPr>
            <p:cNvSpPr/>
            <p:nvPr/>
          </p:nvSpPr>
          <p:spPr>
            <a:xfrm>
              <a:off x="818946" y="1689688"/>
              <a:ext cx="3374265" cy="1288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7F499FE-61A1-3145-A4B7-9232CDB7FA49}"/>
                </a:ext>
              </a:extLst>
            </p:cNvPr>
            <p:cNvSpPr/>
            <p:nvPr/>
          </p:nvSpPr>
          <p:spPr>
            <a:xfrm>
              <a:off x="818946" y="3247341"/>
              <a:ext cx="3374265" cy="1288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FC349DB-846D-5444-80E6-E9FD4E31568D}"/>
                </a:ext>
              </a:extLst>
            </p:cNvPr>
            <p:cNvSpPr txBox="1"/>
            <p:nvPr/>
          </p:nvSpPr>
          <p:spPr>
            <a:xfrm>
              <a:off x="1926117" y="2108839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아이템</a:t>
              </a:r>
              <a:r>
                <a:rPr kumimoji="1" lang="en-US" altLang="ko-Kore-KR"/>
                <a:t>1</a:t>
              </a:r>
              <a:endParaRPr kumimoji="1" lang="ko-Kore-KR" alt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51283CED-D7EA-5244-98FD-70C88A9E8192}"/>
                </a:ext>
              </a:extLst>
            </p:cNvPr>
            <p:cNvSpPr txBox="1"/>
            <p:nvPr/>
          </p:nvSpPr>
          <p:spPr>
            <a:xfrm>
              <a:off x="1926117" y="3804303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아이템</a:t>
              </a:r>
              <a:r>
                <a:rPr kumimoji="1" lang="en-US" altLang="ko-KR"/>
                <a:t>2</a:t>
              </a:r>
              <a:endParaRPr kumimoji="1" lang="ko-Kore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8A92E1D-4539-4945-AC61-6FEE9C54A324}"/>
                </a:ext>
              </a:extLst>
            </p:cNvPr>
            <p:cNvSpPr/>
            <p:nvPr/>
          </p:nvSpPr>
          <p:spPr>
            <a:xfrm>
              <a:off x="825925" y="4804994"/>
              <a:ext cx="3367286" cy="1288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98D5EDC-5929-BD4D-858F-8871BDA6A282}"/>
                </a:ext>
              </a:extLst>
            </p:cNvPr>
            <p:cNvSpPr txBox="1"/>
            <p:nvPr/>
          </p:nvSpPr>
          <p:spPr>
            <a:xfrm>
              <a:off x="1907428" y="5224145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아이템</a:t>
              </a:r>
              <a:r>
                <a:rPr kumimoji="1" lang="en-US" altLang="ko-KR"/>
                <a:t>3</a:t>
              </a:r>
              <a:endParaRPr kumimoji="1" lang="ko-Kore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D29F6F-5AFD-6E4F-948D-F930619D4F36}"/>
              </a:ext>
            </a:extLst>
          </p:cNvPr>
          <p:cNvGrpSpPr/>
          <p:nvPr/>
        </p:nvGrpSpPr>
        <p:grpSpPr>
          <a:xfrm>
            <a:off x="13394777" y="2628900"/>
            <a:ext cx="3392954" cy="5837350"/>
            <a:chOff x="818946" y="510325"/>
            <a:chExt cx="3392954" cy="5837350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CC8282E-9A06-2A4C-BEE0-CDA2F47EAEE5}"/>
                </a:ext>
              </a:extLst>
            </p:cNvPr>
            <p:cNvSpPr/>
            <p:nvPr/>
          </p:nvSpPr>
          <p:spPr>
            <a:xfrm>
              <a:off x="81894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45" name="직선 연결선[R] 244">
              <a:extLst>
                <a:ext uri="{FF2B5EF4-FFF2-40B4-BE49-F238E27FC236}">
                  <a16:creationId xmlns:a16="http://schemas.microsoft.com/office/drawing/2014/main" id="{076E54E0-1313-8643-AD31-098182A6F8DD}"/>
                </a:ext>
              </a:extLst>
            </p:cNvPr>
            <p:cNvCxnSpPr/>
            <p:nvPr/>
          </p:nvCxnSpPr>
          <p:spPr>
            <a:xfrm>
              <a:off x="818946" y="1119923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6" name="그림 2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7524A9FF-06FB-EC45-AD0C-3780DC0F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41773" y="612815"/>
              <a:ext cx="2812342" cy="378493"/>
            </a:xfrm>
            <a:prstGeom prst="rect">
              <a:avLst/>
            </a:prstGeom>
          </p:spPr>
        </p:pic>
        <p:pic>
          <p:nvPicPr>
            <p:cNvPr id="247" name="그래픽 246" descr="닫기 윤곽선">
              <a:extLst>
                <a:ext uri="{FF2B5EF4-FFF2-40B4-BE49-F238E27FC236}">
                  <a16:creationId xmlns:a16="http://schemas.microsoft.com/office/drawing/2014/main" id="{7D79D550-9A52-AA47-B352-24580B6D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8475" y="670177"/>
              <a:ext cx="263769" cy="263769"/>
            </a:xfrm>
            <a:prstGeom prst="rect">
              <a:avLst/>
            </a:prstGeom>
          </p:spPr>
        </p:pic>
        <p:cxnSp>
          <p:nvCxnSpPr>
            <p:cNvPr id="248" name="직선 연결선[R] 247">
              <a:extLst>
                <a:ext uri="{FF2B5EF4-FFF2-40B4-BE49-F238E27FC236}">
                  <a16:creationId xmlns:a16="http://schemas.microsoft.com/office/drawing/2014/main" id="{FA315AD8-A7A2-5842-BD25-4AF478CA992D}"/>
                </a:ext>
              </a:extLst>
            </p:cNvPr>
            <p:cNvCxnSpPr/>
            <p:nvPr/>
          </p:nvCxnSpPr>
          <p:spPr>
            <a:xfrm>
              <a:off x="818946" y="1127387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[R] 248">
              <a:extLst>
                <a:ext uri="{FF2B5EF4-FFF2-40B4-BE49-F238E27FC236}">
                  <a16:creationId xmlns:a16="http://schemas.microsoft.com/office/drawing/2014/main" id="{12A59A90-A4F4-8A47-9736-96811EDA5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946" y="1502208"/>
              <a:ext cx="339295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7CCDB26-1F73-7743-A8CA-217697600BF2}"/>
                </a:ext>
              </a:extLst>
            </p:cNvPr>
            <p:cNvSpPr txBox="1"/>
            <p:nvPr/>
          </p:nvSpPr>
          <p:spPr>
            <a:xfrm>
              <a:off x="1153502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계정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74796FCD-AFBD-8C45-99CA-3E53C401F7A1}"/>
                </a:ext>
              </a:extLst>
            </p:cNvPr>
            <p:cNvSpPr txBox="1"/>
            <p:nvPr/>
          </p:nvSpPr>
          <p:spPr>
            <a:xfrm>
              <a:off x="2129617" y="11772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피드</a:t>
              </a:r>
            </a:p>
          </p:txBody>
        </p:sp>
        <p:cxnSp>
          <p:nvCxnSpPr>
            <p:cNvPr id="252" name="직선 연결선[R] 251">
              <a:extLst>
                <a:ext uri="{FF2B5EF4-FFF2-40B4-BE49-F238E27FC236}">
                  <a16:creationId xmlns:a16="http://schemas.microsoft.com/office/drawing/2014/main" id="{88024F61-D51C-D14E-9B36-2F73CF8C16AB}"/>
                </a:ext>
              </a:extLst>
            </p:cNvPr>
            <p:cNvCxnSpPr>
              <a:cxnSpLocks/>
            </p:cNvCxnSpPr>
            <p:nvPr/>
          </p:nvCxnSpPr>
          <p:spPr>
            <a:xfrm>
              <a:off x="3109731" y="1485819"/>
              <a:ext cx="1025988" cy="51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8D6CAC3-E597-4645-BFAC-342349997C62}"/>
                </a:ext>
              </a:extLst>
            </p:cNvPr>
            <p:cNvSpPr txBox="1"/>
            <p:nvPr/>
          </p:nvSpPr>
          <p:spPr>
            <a:xfrm>
              <a:off x="3291076" y="116308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태그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C776851-4522-DA4F-AE6A-1ADBEE90D093}"/>
                </a:ext>
              </a:extLst>
            </p:cNvPr>
            <p:cNvSpPr txBox="1"/>
            <p:nvPr/>
          </p:nvSpPr>
          <p:spPr>
            <a:xfrm>
              <a:off x="1030009" y="1682680"/>
              <a:ext cx="74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 Java</a:t>
              </a:r>
              <a:endParaRPr kumimoji="1" lang="ko-Kore-KR" alt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8A59E4D-EED5-524E-8FBE-194DD603D8D3}"/>
                </a:ext>
              </a:extLst>
            </p:cNvPr>
            <p:cNvSpPr txBox="1"/>
            <p:nvPr/>
          </p:nvSpPr>
          <p:spPr>
            <a:xfrm>
              <a:off x="1058440" y="2175788"/>
              <a:ext cx="122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#JavaScript</a:t>
              </a:r>
              <a:endParaRPr kumimoji="1" lang="ko-Kore-KR" alt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9806E62-D4A1-2A42-AFFC-F56B003ABC45}"/>
                </a:ext>
              </a:extLst>
            </p:cNvPr>
            <p:cNvSpPr txBox="1"/>
            <p:nvPr/>
          </p:nvSpPr>
          <p:spPr>
            <a:xfrm>
              <a:off x="1058440" y="2697967"/>
              <a:ext cx="916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</a:t>
              </a:r>
              <a:r>
                <a:rPr kumimoji="1" lang="en-US" altLang="ko-Kore-KR" err="1"/>
                <a:t>RxJava</a:t>
              </a:r>
              <a:endParaRPr kumimoji="1" lang="ko-Kore-KR" alt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014084D-867A-F248-A980-82243090180B}"/>
                </a:ext>
              </a:extLst>
            </p:cNvPr>
            <p:cNvSpPr txBox="1"/>
            <p:nvPr/>
          </p:nvSpPr>
          <p:spPr>
            <a:xfrm>
              <a:off x="1057510" y="3200816"/>
              <a:ext cx="1445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#Java</a:t>
              </a:r>
              <a:r>
                <a:rPr kumimoji="1" lang="ko-Kore-KR" altLang="en-US"/>
                <a:t>와</a:t>
              </a:r>
              <a:r>
                <a:rPr kumimoji="1" lang="en-US" altLang="ko-Kore-KR" err="1"/>
                <a:t>kotlin</a:t>
              </a:r>
              <a:endParaRPr kumimoji="1" lang="ko-Kore-KR" alt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F053F69-8CFE-5345-A254-D273549049CD}"/>
                </a:ext>
              </a:extLst>
            </p:cNvPr>
            <p:cNvSpPr txBox="1"/>
            <p:nvPr/>
          </p:nvSpPr>
          <p:spPr>
            <a:xfrm>
              <a:off x="1057510" y="3750619"/>
              <a:ext cx="92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#Java</a:t>
              </a:r>
              <a:r>
                <a:rPr kumimoji="1" lang="ko-Kore-KR" altLang="en-US"/>
                <a:t>책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5878D335-A847-3046-BF66-368C04FECD68}"/>
                </a:ext>
              </a:extLst>
            </p:cNvPr>
            <p:cNvSpPr txBox="1"/>
            <p:nvPr/>
          </p:nvSpPr>
          <p:spPr>
            <a:xfrm>
              <a:off x="1057452" y="4308779"/>
              <a:ext cx="115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#Java</a:t>
              </a:r>
              <a:r>
                <a:rPr kumimoji="1" lang="ko-Kore-KR" altLang="en-US"/>
                <a:t>최고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9717D-06B9-3B4D-8F65-AD95B2AF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1501FA5-A8A2-1E4F-A028-1DE96CCF9029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57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2">
            <a:extLst>
              <a:ext uri="{FF2B5EF4-FFF2-40B4-BE49-F238E27FC236}">
                <a16:creationId xmlns:a16="http://schemas.microsoft.com/office/drawing/2014/main" id="{0D03B2ED-0310-1140-AB41-7BC423EC8DCD}"/>
              </a:ext>
            </a:extLst>
          </p:cNvPr>
          <p:cNvSpPr txBox="1"/>
          <p:nvPr/>
        </p:nvSpPr>
        <p:spPr>
          <a:xfrm>
            <a:off x="1394298" y="1309181"/>
            <a:ext cx="4025762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팔로우 </a:t>
            </a:r>
            <a:r>
              <a:rPr lang="en-US" altLang="ko-KR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 </a:t>
            </a:r>
            <a:r>
              <a:rPr lang="ko-KR" altLang="en-US" sz="3200" b="1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팔로잉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8" name="Object 2">
            <a:extLst>
              <a:ext uri="{FF2B5EF4-FFF2-40B4-BE49-F238E27FC236}">
                <a16:creationId xmlns:a16="http://schemas.microsoft.com/office/drawing/2014/main" id="{509C6499-6D1E-8B48-8219-4B3326A5C34C}"/>
              </a:ext>
            </a:extLst>
          </p:cNvPr>
          <p:cNvSpPr txBox="1"/>
          <p:nvPr/>
        </p:nvSpPr>
        <p:spPr>
          <a:xfrm>
            <a:off x="9533107" y="1309180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ko-Kore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친구 추천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ADDBDA-623B-7940-99FB-AB1F8FE5D387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6</a:t>
            </a:r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1C6D5-911F-3D44-B3EE-4136BAA52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69" y="2204716"/>
            <a:ext cx="3447711" cy="706780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46449B2-A8BA-DE41-BC28-085E3B55B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6" y="2204716"/>
            <a:ext cx="3437232" cy="7067808"/>
          </a:xfrm>
          <a:prstGeom prst="rect">
            <a:avLst/>
          </a:prstGeom>
        </p:spPr>
      </p:pic>
      <p:pic>
        <p:nvPicPr>
          <p:cNvPr id="155" name="그림 154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853BE0CD-6560-E149-A425-3E8CB4E4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907" y="2200572"/>
            <a:ext cx="3439247" cy="7071952"/>
          </a:xfrm>
          <a:prstGeom prst="rect">
            <a:avLst/>
          </a:prstGeom>
        </p:spPr>
      </p:pic>
      <p:pic>
        <p:nvPicPr>
          <p:cNvPr id="171" name="그림 170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1A1C093F-7727-6840-9919-63C5ABA34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17" y="2200573"/>
            <a:ext cx="3434028" cy="70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21785-E991-1E4C-9841-8FD299133955}"/>
              </a:ext>
            </a:extLst>
          </p:cNvPr>
          <p:cNvGrpSpPr/>
          <p:nvPr/>
        </p:nvGrpSpPr>
        <p:grpSpPr>
          <a:xfrm>
            <a:off x="5495602" y="2626215"/>
            <a:ext cx="3395374" cy="5884555"/>
            <a:chOff x="1749307" y="510325"/>
            <a:chExt cx="3395374" cy="58845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21EF9B-2EF7-6947-9D10-FA2FAACE3397}"/>
                </a:ext>
              </a:extLst>
            </p:cNvPr>
            <p:cNvSpPr/>
            <p:nvPr/>
          </p:nvSpPr>
          <p:spPr>
            <a:xfrm>
              <a:off x="177041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F1784-F0A7-584D-A998-BC641204FCB1}"/>
                </a:ext>
              </a:extLst>
            </p:cNvPr>
            <p:cNvSpPr txBox="1"/>
            <p:nvPr/>
          </p:nvSpPr>
          <p:spPr>
            <a:xfrm>
              <a:off x="1868809" y="65822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김예진</a:t>
              </a: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902752BF-EF50-CD44-8B63-A89503CFB7DB}"/>
                </a:ext>
              </a:extLst>
            </p:cNvPr>
            <p:cNvCxnSpPr/>
            <p:nvPr/>
          </p:nvCxnSpPr>
          <p:spPr>
            <a:xfrm>
              <a:off x="1749307" y="1093798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CB89EA-5355-D641-A199-78367127E167}"/>
                </a:ext>
              </a:extLst>
            </p:cNvPr>
            <p:cNvSpPr/>
            <p:nvPr/>
          </p:nvSpPr>
          <p:spPr>
            <a:xfrm>
              <a:off x="2726956" y="639894"/>
              <a:ext cx="399638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754214-0781-1E4A-A009-2140AFF9DD18}"/>
                </a:ext>
              </a:extLst>
            </p:cNvPr>
            <p:cNvSpPr txBox="1"/>
            <p:nvPr/>
          </p:nvSpPr>
          <p:spPr>
            <a:xfrm>
              <a:off x="2714107" y="706048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/>
                <a:t>52</a:t>
              </a:r>
              <a:r>
                <a:rPr kumimoji="1" lang="ko-Kore-KR" altLang="en-US" sz="1000"/>
                <a:t>개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AB5A64-8B56-0B4A-813A-654757602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978" r="8065" b="6751"/>
            <a:stretch/>
          </p:blipFill>
          <p:spPr>
            <a:xfrm>
              <a:off x="1770415" y="1093714"/>
              <a:ext cx="3374265" cy="466129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94B9F36-CF66-4A44-8AA1-8C1E5807C2C7}"/>
                </a:ext>
              </a:extLst>
            </p:cNvPr>
            <p:cNvSpPr/>
            <p:nvPr/>
          </p:nvSpPr>
          <p:spPr>
            <a:xfrm>
              <a:off x="1770416" y="5765081"/>
              <a:ext cx="3374265" cy="5926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" name="그래픽 10" descr="사용자 윤곽선">
              <a:extLst>
                <a:ext uri="{FF2B5EF4-FFF2-40B4-BE49-F238E27FC236}">
                  <a16:creationId xmlns:a16="http://schemas.microsoft.com/office/drawing/2014/main" id="{B746B215-2C0F-0742-80A5-6C120994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6078" y="5854030"/>
              <a:ext cx="457200" cy="457200"/>
            </a:xfrm>
            <a:prstGeom prst="rect">
              <a:avLst/>
            </a:prstGeom>
          </p:spPr>
        </p:pic>
        <p:pic>
          <p:nvPicPr>
            <p:cNvPr id="12" name="그래픽 11" descr="주택 윤곽선">
              <a:extLst>
                <a:ext uri="{FF2B5EF4-FFF2-40B4-BE49-F238E27FC236}">
                  <a16:creationId xmlns:a16="http://schemas.microsoft.com/office/drawing/2014/main" id="{D3F26BE6-6C63-2A42-A0EB-67BB2CE1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81830" y="5857836"/>
              <a:ext cx="439514" cy="439514"/>
            </a:xfrm>
            <a:prstGeom prst="rect">
              <a:avLst/>
            </a:prstGeom>
          </p:spPr>
        </p:pic>
        <p:pic>
          <p:nvPicPr>
            <p:cNvPr id="13" name="그래픽 12" descr="말풍선 윤곽선">
              <a:extLst>
                <a:ext uri="{FF2B5EF4-FFF2-40B4-BE49-F238E27FC236}">
                  <a16:creationId xmlns:a16="http://schemas.microsoft.com/office/drawing/2014/main" id="{7E0CE82C-6A33-C24A-8E10-1C908C11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49826" y="5813220"/>
              <a:ext cx="581660" cy="581660"/>
            </a:xfrm>
            <a:prstGeom prst="rect">
              <a:avLst/>
            </a:prstGeom>
          </p:spPr>
        </p:pic>
        <p:pic>
          <p:nvPicPr>
            <p:cNvPr id="14" name="그림 13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B1464567-0944-624A-9127-1EA73430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51536" y="5822695"/>
              <a:ext cx="477747" cy="476473"/>
            </a:xfrm>
            <a:prstGeom prst="ellipse">
              <a:avLst/>
            </a:prstGeom>
          </p:spPr>
        </p:pic>
        <p:pic>
          <p:nvPicPr>
            <p:cNvPr id="15" name="그래픽 14" descr="산 윤곽선">
              <a:extLst>
                <a:ext uri="{FF2B5EF4-FFF2-40B4-BE49-F238E27FC236}">
                  <a16:creationId xmlns:a16="http://schemas.microsoft.com/office/drawing/2014/main" id="{F4638503-1405-2A44-A86C-4403183C3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403" y="5823180"/>
              <a:ext cx="439514" cy="439514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D11AAF-E8E9-9249-AFE4-29492BCB64DF}"/>
              </a:ext>
            </a:extLst>
          </p:cNvPr>
          <p:cNvGrpSpPr/>
          <p:nvPr/>
        </p:nvGrpSpPr>
        <p:grpSpPr>
          <a:xfrm>
            <a:off x="9539595" y="2629233"/>
            <a:ext cx="3436042" cy="5837350"/>
            <a:chOff x="818946" y="510325"/>
            <a:chExt cx="3436042" cy="5837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C8D144-F41F-6C46-8282-C81D5B184BE7}"/>
                </a:ext>
              </a:extLst>
            </p:cNvPr>
            <p:cNvSpPr/>
            <p:nvPr/>
          </p:nvSpPr>
          <p:spPr>
            <a:xfrm>
              <a:off x="818946" y="510325"/>
              <a:ext cx="3374265" cy="5837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02EDB333-C6F2-ED40-B4E7-5BA8D0CEAD90}"/>
                </a:ext>
              </a:extLst>
            </p:cNvPr>
            <p:cNvCxnSpPr/>
            <p:nvPr/>
          </p:nvCxnSpPr>
          <p:spPr>
            <a:xfrm>
              <a:off x="818946" y="1119923"/>
              <a:ext cx="33742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DF7D3F3-5B43-1E4C-8FCC-EEE2BDBF7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034" y="4790067"/>
              <a:ext cx="339295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FFF1C-B729-2249-9E0B-4890DE22D191}"/>
                </a:ext>
              </a:extLst>
            </p:cNvPr>
            <p:cNvSpPr txBox="1"/>
            <p:nvPr/>
          </p:nvSpPr>
          <p:spPr>
            <a:xfrm>
              <a:off x="1077221" y="127837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오늘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87BC1-F6D3-7D44-B2C1-48991E5A35D3}"/>
                </a:ext>
              </a:extLst>
            </p:cNvPr>
            <p:cNvSpPr txBox="1"/>
            <p:nvPr/>
          </p:nvSpPr>
          <p:spPr>
            <a:xfrm>
              <a:off x="1060209" y="49596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/>
                <a:t>지난주</a:t>
              </a:r>
            </a:p>
          </p:txBody>
        </p:sp>
        <p:pic>
          <p:nvPicPr>
            <p:cNvPr id="23" name="그림 22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47584F2B-1AE9-0840-8E57-80B32CE6B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7009" y="1729522"/>
              <a:ext cx="417796" cy="416682"/>
            </a:xfrm>
            <a:prstGeom prst="ellipse">
              <a:avLst/>
            </a:prstGeom>
          </p:spPr>
        </p:pic>
        <p:pic>
          <p:nvPicPr>
            <p:cNvPr id="24" name="그림 23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072BFA8A-7524-6049-AF43-8FA35E32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7009" y="2284303"/>
              <a:ext cx="417796" cy="416682"/>
            </a:xfrm>
            <a:prstGeom prst="ellipse">
              <a:avLst/>
            </a:prstGeom>
          </p:spPr>
        </p:pic>
        <p:pic>
          <p:nvPicPr>
            <p:cNvPr id="25" name="그림 24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ECC02924-A15B-9A4F-AD98-E0E451C2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7009" y="2896403"/>
              <a:ext cx="417796" cy="416682"/>
            </a:xfrm>
            <a:prstGeom prst="ellipse">
              <a:avLst/>
            </a:prstGeom>
          </p:spPr>
        </p:pic>
        <p:pic>
          <p:nvPicPr>
            <p:cNvPr id="26" name="그림 25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45919C8B-3D32-9642-BC93-A385D153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209" y="3502209"/>
              <a:ext cx="417796" cy="416682"/>
            </a:xfrm>
            <a:prstGeom prst="ellipse">
              <a:avLst/>
            </a:prstGeom>
          </p:spPr>
        </p:pic>
        <p:pic>
          <p:nvPicPr>
            <p:cNvPr id="27" name="그림 26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E80744C4-CBA7-9C4A-8117-FE68F601C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209" y="4080248"/>
              <a:ext cx="417796" cy="416682"/>
            </a:xfrm>
            <a:prstGeom prst="ellipse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1FFEF-7D45-4E4C-8BED-8E25014FBD82}"/>
                </a:ext>
              </a:extLst>
            </p:cNvPr>
            <p:cNvSpPr txBox="1"/>
            <p:nvPr/>
          </p:nvSpPr>
          <p:spPr>
            <a:xfrm>
              <a:off x="1548820" y="1755236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121944-F6C2-984F-9A23-1A31E2EAFB24}"/>
                </a:ext>
              </a:extLst>
            </p:cNvPr>
            <p:cNvSpPr txBox="1"/>
            <p:nvPr/>
          </p:nvSpPr>
          <p:spPr>
            <a:xfrm>
              <a:off x="1269107" y="6537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/>
                <a:t>알림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DC7FDD-9584-9349-BBEB-DF806EE56FED}"/>
                </a:ext>
              </a:extLst>
            </p:cNvPr>
            <p:cNvSpPr txBox="1"/>
            <p:nvPr/>
          </p:nvSpPr>
          <p:spPr>
            <a:xfrm>
              <a:off x="891702" y="624820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/>
                <a:t>&lt;</a:t>
              </a:r>
              <a:r>
                <a:rPr kumimoji="1" lang="en-US" altLang="ko-KR"/>
                <a:t>-</a:t>
              </a:r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A8C323-15CB-0843-B5EC-EC51994B4F5E}"/>
                </a:ext>
              </a:extLst>
            </p:cNvPr>
            <p:cNvSpPr txBox="1"/>
            <p:nvPr/>
          </p:nvSpPr>
          <p:spPr>
            <a:xfrm>
              <a:off x="3695124" y="1826892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1CDE62-47F4-7447-9348-C13E840D3DCC}"/>
                </a:ext>
              </a:extLst>
            </p:cNvPr>
            <p:cNvSpPr txBox="1"/>
            <p:nvPr/>
          </p:nvSpPr>
          <p:spPr>
            <a:xfrm>
              <a:off x="1542675" y="2346008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F2D927-CE84-E74C-B56E-42FB8DB110C1}"/>
                </a:ext>
              </a:extLst>
            </p:cNvPr>
            <p:cNvSpPr txBox="1"/>
            <p:nvPr/>
          </p:nvSpPr>
          <p:spPr>
            <a:xfrm>
              <a:off x="3688979" y="2417664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AC8880-17F8-8E40-98DA-3F7D02598AD4}"/>
                </a:ext>
              </a:extLst>
            </p:cNvPr>
            <p:cNvSpPr txBox="1"/>
            <p:nvPr/>
          </p:nvSpPr>
          <p:spPr>
            <a:xfrm>
              <a:off x="1542675" y="2869328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FE4D13-9927-8C45-9907-9C5F5BBF1054}"/>
                </a:ext>
              </a:extLst>
            </p:cNvPr>
            <p:cNvSpPr txBox="1"/>
            <p:nvPr/>
          </p:nvSpPr>
          <p:spPr>
            <a:xfrm>
              <a:off x="3688979" y="2940984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26C134-B716-1044-A3D0-FB5ED1FCD9FA}"/>
                </a:ext>
              </a:extLst>
            </p:cNvPr>
            <p:cNvSpPr txBox="1"/>
            <p:nvPr/>
          </p:nvSpPr>
          <p:spPr>
            <a:xfrm>
              <a:off x="1542675" y="3527671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94342E-191F-8649-B3CD-3FE7198A5DCF}"/>
                </a:ext>
              </a:extLst>
            </p:cNvPr>
            <p:cNvSpPr txBox="1"/>
            <p:nvPr/>
          </p:nvSpPr>
          <p:spPr>
            <a:xfrm>
              <a:off x="3688979" y="3599327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7F1C05-0536-4D44-A76D-9245CA051F33}"/>
                </a:ext>
              </a:extLst>
            </p:cNvPr>
            <p:cNvSpPr txBox="1"/>
            <p:nvPr/>
          </p:nvSpPr>
          <p:spPr>
            <a:xfrm>
              <a:off x="1542675" y="4105117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EADB75-4001-1E44-ADEF-06127A77D9DC}"/>
                </a:ext>
              </a:extLst>
            </p:cNvPr>
            <p:cNvSpPr txBox="1"/>
            <p:nvPr/>
          </p:nvSpPr>
          <p:spPr>
            <a:xfrm>
              <a:off x="3688979" y="4176773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DCF581-37EF-A24B-B17E-6DEF64A0E890}"/>
                </a:ext>
              </a:extLst>
            </p:cNvPr>
            <p:cNvSpPr txBox="1"/>
            <p:nvPr/>
          </p:nvSpPr>
          <p:spPr>
            <a:xfrm>
              <a:off x="1542675" y="5513191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/>
                <a:t>김현수님이 회원님의 게시글에 </a:t>
              </a:r>
              <a:endParaRPr kumimoji="1" lang="en-US" altLang="ko-Kore-KR" sz="1000"/>
            </a:p>
            <a:p>
              <a:r>
                <a:rPr kumimoji="1" lang="ko-Kore-KR" altLang="en-US" sz="1000"/>
                <a:t>댓글을 달았습니다</a:t>
              </a:r>
              <a:r>
                <a:rPr kumimoji="1" lang="en-US" altLang="ko-Kore-KR" sz="1000"/>
                <a:t>. </a:t>
              </a:r>
              <a:endParaRPr kumimoji="1" lang="ko-Kore-KR" alt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B5CB7A-2CB3-7D4E-9FA0-B80166AB4983}"/>
                </a:ext>
              </a:extLst>
            </p:cNvPr>
            <p:cNvSpPr txBox="1"/>
            <p:nvPr/>
          </p:nvSpPr>
          <p:spPr>
            <a:xfrm>
              <a:off x="3688979" y="5584847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2</a:t>
              </a:r>
              <a:r>
                <a:rPr kumimoji="1" lang="ko-Kore-KR" altLang="en-US" sz="900"/>
                <a:t>분</a:t>
              </a:r>
            </a:p>
          </p:txBody>
        </p:sp>
        <p:pic>
          <p:nvPicPr>
            <p:cNvPr id="42" name="그림 41" descr="실내, 벽, 꽃, 사람이(가) 표시된 사진&#10;&#10;자동 생성된 설명">
              <a:extLst>
                <a:ext uri="{FF2B5EF4-FFF2-40B4-BE49-F238E27FC236}">
                  <a16:creationId xmlns:a16="http://schemas.microsoft.com/office/drawing/2014/main" id="{303E3ACA-A3A9-3447-BAA5-F9061223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7009" y="5516421"/>
              <a:ext cx="417796" cy="416682"/>
            </a:xfrm>
            <a:prstGeom prst="ellipse">
              <a:avLst/>
            </a:prstGeom>
          </p:spPr>
        </p:pic>
      </p:grpSp>
      <p:sp>
        <p:nvSpPr>
          <p:cNvPr id="44" name="Object 2">
            <a:extLst>
              <a:ext uri="{FF2B5EF4-FFF2-40B4-BE49-F238E27FC236}">
                <a16:creationId xmlns:a16="http://schemas.microsoft.com/office/drawing/2014/main" id="{E8053BB0-C246-E54B-A1F2-3EC9F541B7F1}"/>
              </a:ext>
            </a:extLst>
          </p:cNvPr>
          <p:cNvSpPr txBox="1"/>
          <p:nvPr/>
        </p:nvSpPr>
        <p:spPr>
          <a:xfrm>
            <a:off x="5410200" y="1638300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ko-Kore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채팅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0DFBA3B0-8585-CE4E-B605-5D2903C52664}"/>
              </a:ext>
            </a:extLst>
          </p:cNvPr>
          <p:cNvSpPr txBox="1"/>
          <p:nvPr/>
        </p:nvSpPr>
        <p:spPr>
          <a:xfrm>
            <a:off x="9412260" y="1638300"/>
            <a:ext cx="3733800" cy="79972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✔️ </a:t>
            </a:r>
            <a:r>
              <a:rPr lang="ko-Kore-KR" altLang="en-US" sz="32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알림</a:t>
            </a:r>
            <a:endParaRPr lang="en-US" sz="28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6F9BB7-FD73-6442-9924-791A7E0B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003784-DCDF-D94C-A25B-3452267B0F0E}"/>
              </a:ext>
            </a:extLst>
          </p:cNvPr>
          <p:cNvSpPr txBox="1"/>
          <p:nvPr/>
        </p:nvSpPr>
        <p:spPr>
          <a:xfrm>
            <a:off x="17686635" y="9728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/>
              <a:t>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12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2B8825AC37ABF4F8B4561B995ECADAF" ma:contentTypeVersion="8" ma:contentTypeDescription="새 문서를 만듭니다." ma:contentTypeScope="" ma:versionID="2c6b2128991c46869739e4e27a761e9e">
  <xsd:schema xmlns:xsd="http://www.w3.org/2001/XMLSchema" xmlns:xs="http://www.w3.org/2001/XMLSchema" xmlns:p="http://schemas.microsoft.com/office/2006/metadata/properties" xmlns:ns2="acb785c0-3d55-49e3-9dd7-25c8b2fb4705" targetNamespace="http://schemas.microsoft.com/office/2006/metadata/properties" ma:root="true" ma:fieldsID="b0d39f52cc041338c6575bf58cbb730a" ns2:_="">
    <xsd:import namespace="acb785c0-3d55-49e3-9dd7-25c8b2fb47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785c0-3d55-49e3-9dd7-25c8b2f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7DFFA0-BBAE-4A48-BFEE-E84C45A0DD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56A4A3-E9E0-4730-BDD4-B0CCDC87CE82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acb785c0-3d55-49e3-9dd7-25c8b2fb470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10DA79-2B34-4437-8AB1-EFFF6B9CD8C2}">
  <ds:schemaRefs>
    <ds:schemaRef ds:uri="acb785c0-3d55-49e3-9dd7-25c8b2fb47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3231</Words>
  <Application>Microsoft Office PowerPoint</Application>
  <PresentationFormat>사용자 지정</PresentationFormat>
  <Paragraphs>876</Paragraphs>
  <Slides>32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김예진</cp:lastModifiedBy>
  <cp:revision>2</cp:revision>
  <dcterms:created xsi:type="dcterms:W3CDTF">2020-12-28T10:42:09Z</dcterms:created>
  <dcterms:modified xsi:type="dcterms:W3CDTF">2021-02-07T11:47:10Z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0x01010092B8825AC37ABF4F8B4561B995ECADAF</vt:lpwstr>
  </property>
</Properties>
</file>